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Black"/>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8" roundtripDataSignature="AMtx7mhVrKWVMnLUgogCru5qAJID+FXK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721DCB-CBF0-4D37-A19E-2C3FF3624A2A}">
  <a:tblStyle styleId="{02721DCB-CBF0-4D37-A19E-2C3FF3624A2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26DDABC-DEC7-4185-810E-D8E4FE0C92F0}"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Black-bold.fntdata"/><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RobotoBlack-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5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2" name="Google Shape;22;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 name="Google Shape;23;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4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jpg"/><Relationship Id="rId4" Type="http://schemas.openxmlformats.org/officeDocument/2006/relationships/image" Target="../media/image20.jpg"/><Relationship Id="rId5"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jpg"/><Relationship Id="rId4" Type="http://schemas.openxmlformats.org/officeDocument/2006/relationships/image" Target="../media/image28.png"/><Relationship Id="rId5" Type="http://schemas.openxmlformats.org/officeDocument/2006/relationships/image" Target="../media/image30.jpg"/><Relationship Id="rId6"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0.jpg"/><Relationship Id="rId5"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jpg"/><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1271250" y="617225"/>
            <a:ext cx="6601500" cy="1269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solidFill>
                  <a:srgbClr val="666666"/>
                </a:solidFill>
                <a:latin typeface="Times New Roman"/>
                <a:ea typeface="Times New Roman"/>
                <a:cs typeface="Times New Roman"/>
                <a:sym typeface="Times New Roman"/>
              </a:rPr>
              <a:t>Module 5 E-Poster</a:t>
            </a:r>
            <a:endParaRPr>
              <a:solidFill>
                <a:srgbClr val="666666"/>
              </a:solidFill>
              <a:latin typeface="Times New Roman"/>
              <a:ea typeface="Times New Roman"/>
              <a:cs typeface="Times New Roman"/>
              <a:sym typeface="Times New Roman"/>
            </a:endParaRPr>
          </a:p>
        </p:txBody>
      </p:sp>
      <p:sp>
        <p:nvSpPr>
          <p:cNvPr id="55" name="Google Shape;55;p1"/>
          <p:cNvSpPr txBox="1"/>
          <p:nvPr>
            <p:ph idx="1" type="subTitle"/>
          </p:nvPr>
        </p:nvSpPr>
        <p:spPr>
          <a:xfrm>
            <a:off x="311700" y="21011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3600">
                <a:solidFill>
                  <a:srgbClr val="666666"/>
                </a:solidFill>
                <a:latin typeface="Times New Roman"/>
                <a:ea typeface="Times New Roman"/>
                <a:cs typeface="Times New Roman"/>
                <a:sym typeface="Times New Roman"/>
              </a:rPr>
              <a:t>B-7</a:t>
            </a:r>
            <a:endParaRPr sz="3600">
              <a:solidFill>
                <a:srgbClr val="666666"/>
              </a:solidFill>
              <a:latin typeface="Times New Roman"/>
              <a:ea typeface="Times New Roman"/>
              <a:cs typeface="Times New Roman"/>
              <a:sym typeface="Times New Roman"/>
            </a:endParaRPr>
          </a:p>
        </p:txBody>
      </p:sp>
      <p:pic>
        <p:nvPicPr>
          <p:cNvPr id="56" name="Google Shape;56;p1"/>
          <p:cNvPicPr preferRelativeResize="0"/>
          <p:nvPr/>
        </p:nvPicPr>
        <p:blipFill rotWithShape="1">
          <a:blip r:embed="rId3">
            <a:alphaModFix/>
          </a:blip>
          <a:srcRect b="0" l="0" r="0" t="0"/>
          <a:stretch/>
        </p:blipFill>
        <p:spPr>
          <a:xfrm>
            <a:off x="311700" y="2197650"/>
            <a:ext cx="2879432" cy="2159574"/>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5787757" y="2197650"/>
            <a:ext cx="2879432" cy="2159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0" name="Shape 170"/>
        <p:cNvGrpSpPr/>
        <p:nvPr/>
      </p:nvGrpSpPr>
      <p:grpSpPr>
        <a:xfrm>
          <a:off x="0" y="0"/>
          <a:ext cx="0" cy="0"/>
          <a:chOff x="0" y="0"/>
          <a:chExt cx="0" cy="0"/>
        </a:xfrm>
      </p:grpSpPr>
      <p:pic>
        <p:nvPicPr>
          <p:cNvPr id="171" name="Google Shape;171;p10"/>
          <p:cNvPicPr preferRelativeResize="0"/>
          <p:nvPr/>
        </p:nvPicPr>
        <p:blipFill rotWithShape="1">
          <a:blip r:embed="rId3">
            <a:alphaModFix/>
          </a:blip>
          <a:srcRect b="0" l="0" r="0" t="0"/>
          <a:stretch/>
        </p:blipFill>
        <p:spPr>
          <a:xfrm>
            <a:off x="6860400" y="2364613"/>
            <a:ext cx="2483050" cy="2538324"/>
          </a:xfrm>
          <a:prstGeom prst="rect">
            <a:avLst/>
          </a:prstGeom>
          <a:noFill/>
          <a:ln>
            <a:noFill/>
          </a:ln>
        </p:spPr>
      </p:pic>
      <p:sp>
        <p:nvSpPr>
          <p:cNvPr id="172" name="Google Shape;172;p10"/>
          <p:cNvSpPr txBox="1"/>
          <p:nvPr/>
        </p:nvSpPr>
        <p:spPr>
          <a:xfrm>
            <a:off x="451925" y="267135"/>
            <a:ext cx="7866600" cy="110796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666666"/>
                </a:solidFill>
                <a:latin typeface="Times New Roman"/>
                <a:ea typeface="Times New Roman"/>
                <a:cs typeface="Times New Roman"/>
                <a:sym typeface="Times New Roman"/>
              </a:rPr>
              <a:t>We took a strategic risk through our approach of deciding to build 2 claws…</a:t>
            </a:r>
            <a:endParaRPr b="0" i="0" sz="3000" u="none" cap="none" strike="noStrike">
              <a:solidFill>
                <a:srgbClr val="666666"/>
              </a:solidFill>
              <a:latin typeface="Times New Roman"/>
              <a:ea typeface="Times New Roman"/>
              <a:cs typeface="Times New Roman"/>
              <a:sym typeface="Times New Roman"/>
            </a:endParaRPr>
          </a:p>
        </p:txBody>
      </p:sp>
      <p:sp>
        <p:nvSpPr>
          <p:cNvPr id="173" name="Google Shape;173;p10"/>
          <p:cNvSpPr txBox="1"/>
          <p:nvPr/>
        </p:nvSpPr>
        <p:spPr>
          <a:xfrm>
            <a:off x="451925" y="1375100"/>
            <a:ext cx="31071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666666"/>
                </a:solidFill>
                <a:latin typeface="Times New Roman"/>
                <a:ea typeface="Times New Roman"/>
                <a:cs typeface="Times New Roman"/>
                <a:sym typeface="Times New Roman"/>
              </a:rPr>
              <a:t>Benefits:</a:t>
            </a:r>
            <a:endParaRPr b="0" i="0" sz="1800" u="sng"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Backup claw incase one malfunctions</a:t>
            </a:r>
            <a:endParaRPr b="0" i="0" sz="18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Able to optimize our designs for the respective competition rounds</a:t>
            </a:r>
            <a:endParaRPr b="0" i="0" sz="18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Less fixation </a:t>
            </a:r>
            <a:endParaRPr b="0" i="0" sz="1800" u="none" cap="none" strike="noStrike">
              <a:solidFill>
                <a:srgbClr val="666666"/>
              </a:solidFill>
              <a:latin typeface="Times New Roman"/>
              <a:ea typeface="Times New Roman"/>
              <a:cs typeface="Times New Roman"/>
              <a:sym typeface="Times New Roman"/>
            </a:endParaRPr>
          </a:p>
        </p:txBody>
      </p:sp>
      <p:sp>
        <p:nvSpPr>
          <p:cNvPr id="174" name="Google Shape;174;p10"/>
          <p:cNvSpPr txBox="1"/>
          <p:nvPr/>
        </p:nvSpPr>
        <p:spPr>
          <a:xfrm>
            <a:off x="3694925" y="1375100"/>
            <a:ext cx="3107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sng" cap="none" strike="noStrike">
                <a:solidFill>
                  <a:srgbClr val="666666"/>
                </a:solidFill>
                <a:latin typeface="Times New Roman"/>
                <a:ea typeface="Times New Roman"/>
                <a:cs typeface="Times New Roman"/>
                <a:sym typeface="Times New Roman"/>
              </a:rPr>
              <a:t>Drawbacks:</a:t>
            </a:r>
            <a:endParaRPr b="0" i="0" sz="1800" u="sng"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More time needed to design and construct claws</a:t>
            </a:r>
            <a:endParaRPr b="0" i="0" sz="18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More materials needed; higher financial investment requirements</a:t>
            </a:r>
            <a:endParaRPr b="0" i="0" sz="18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Team effort is diverged between two designs</a:t>
            </a:r>
            <a:endParaRPr b="0" i="0" sz="18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sp>
        <p:nvSpPr>
          <p:cNvPr id="179" name="Google Shape;179;p11"/>
          <p:cNvSpPr txBox="1"/>
          <p:nvPr/>
        </p:nvSpPr>
        <p:spPr>
          <a:xfrm>
            <a:off x="580800" y="3777825"/>
            <a:ext cx="30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1"/>
          <p:cNvSpPr txBox="1"/>
          <p:nvPr>
            <p:ph type="ctrTitle"/>
          </p:nvPr>
        </p:nvSpPr>
        <p:spPr>
          <a:xfrm>
            <a:off x="311700" y="1395050"/>
            <a:ext cx="8520600" cy="71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solidFill>
                  <a:srgbClr val="666666"/>
                </a:solidFill>
                <a:latin typeface="Times New Roman"/>
                <a:ea typeface="Times New Roman"/>
                <a:cs typeface="Times New Roman"/>
                <a:sym typeface="Times New Roman"/>
              </a:rPr>
              <a:t>Generate Possible Solutions</a:t>
            </a:r>
            <a:endParaRPr sz="4800">
              <a:solidFill>
                <a:srgbClr val="666666"/>
              </a:solidFill>
              <a:latin typeface="Times New Roman"/>
              <a:ea typeface="Times New Roman"/>
              <a:cs typeface="Times New Roman"/>
              <a:sym typeface="Times New Roman"/>
            </a:endParaRPr>
          </a:p>
        </p:txBody>
      </p:sp>
      <p:sp>
        <p:nvSpPr>
          <p:cNvPr id="181" name="Google Shape;181;p11"/>
          <p:cNvSpPr txBox="1"/>
          <p:nvPr/>
        </p:nvSpPr>
        <p:spPr>
          <a:xfrm>
            <a:off x="727200" y="2766150"/>
            <a:ext cx="76896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2"/>
                </a:solidFill>
                <a:latin typeface="Times New Roman"/>
                <a:ea typeface="Times New Roman"/>
                <a:cs typeface="Times New Roman"/>
                <a:sym typeface="Times New Roman"/>
              </a:rPr>
              <a:t>This section introduces C-Sketch concepts and prototypes</a:t>
            </a:r>
            <a:endParaRPr b="0" i="0" sz="2400" u="none" cap="none" strike="noStrike">
              <a:solidFill>
                <a:schemeClr val="dk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100"/>
              <a:buFont typeface="Arial"/>
              <a:buNone/>
            </a:pPr>
            <a:r>
              <a:rPr b="0" i="0" lang="en" sz="2400" u="none" cap="none" strike="noStrike">
                <a:solidFill>
                  <a:schemeClr val="dk2"/>
                </a:solidFill>
                <a:latin typeface="Times New Roman"/>
                <a:ea typeface="Times New Roman"/>
                <a:cs typeface="Times New Roman"/>
                <a:sym typeface="Times New Roman"/>
              </a:rPr>
              <a:t>We start by looking at the team’s C-Sketches…</a:t>
            </a:r>
            <a:endParaRPr b="0" i="0" sz="24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BCB9"/>
        </a:solidFill>
      </p:bgPr>
    </p:bg>
    <p:spTree>
      <p:nvGrpSpPr>
        <p:cNvPr id="185" name="Shape 185"/>
        <p:cNvGrpSpPr/>
        <p:nvPr/>
      </p:nvGrpSpPr>
      <p:grpSpPr>
        <a:xfrm>
          <a:off x="0" y="0"/>
          <a:ext cx="0" cy="0"/>
          <a:chOff x="0" y="0"/>
          <a:chExt cx="0" cy="0"/>
        </a:xfrm>
      </p:grpSpPr>
      <p:sp>
        <p:nvSpPr>
          <p:cNvPr id="186" name="Google Shape;186;p12"/>
          <p:cNvSpPr txBox="1"/>
          <p:nvPr/>
        </p:nvSpPr>
        <p:spPr>
          <a:xfrm>
            <a:off x="5425262" y="3897395"/>
            <a:ext cx="2862525" cy="569356"/>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87" name="Google Shape;187;p12"/>
          <p:cNvSpPr txBox="1"/>
          <p:nvPr/>
        </p:nvSpPr>
        <p:spPr>
          <a:xfrm>
            <a:off x="943891" y="3897395"/>
            <a:ext cx="2680399" cy="569355"/>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188" name="Google Shape;188;p12"/>
          <p:cNvPicPr preferRelativeResize="0"/>
          <p:nvPr/>
        </p:nvPicPr>
        <p:blipFill rotWithShape="1">
          <a:blip r:embed="rId3">
            <a:alphaModFix/>
          </a:blip>
          <a:srcRect b="42728" l="0" r="0" t="0"/>
          <a:stretch/>
        </p:blipFill>
        <p:spPr>
          <a:xfrm>
            <a:off x="60566" y="207003"/>
            <a:ext cx="4377375" cy="3498723"/>
          </a:xfrm>
          <a:prstGeom prst="rect">
            <a:avLst/>
          </a:prstGeom>
          <a:noFill/>
          <a:ln>
            <a:noFill/>
          </a:ln>
          <a:effectLst>
            <a:outerShdw blurRad="57150" rotWithShape="0" algn="bl" dir="2940000" dist="38100">
              <a:srgbClr val="000000">
                <a:alpha val="69803"/>
              </a:srgbClr>
            </a:outerShdw>
          </a:effectLst>
        </p:spPr>
      </p:pic>
      <p:pic>
        <p:nvPicPr>
          <p:cNvPr id="189" name="Google Shape;189;p12"/>
          <p:cNvPicPr preferRelativeResize="0"/>
          <p:nvPr/>
        </p:nvPicPr>
        <p:blipFill rotWithShape="1">
          <a:blip r:embed="rId4">
            <a:alphaModFix/>
          </a:blip>
          <a:srcRect b="0" l="0" r="0" t="28758"/>
          <a:stretch/>
        </p:blipFill>
        <p:spPr>
          <a:xfrm>
            <a:off x="4901443" y="141652"/>
            <a:ext cx="3850671" cy="3564074"/>
          </a:xfrm>
          <a:prstGeom prst="rect">
            <a:avLst/>
          </a:prstGeom>
          <a:noFill/>
          <a:ln>
            <a:noFill/>
          </a:ln>
        </p:spPr>
      </p:pic>
      <p:sp>
        <p:nvSpPr>
          <p:cNvPr id="190" name="Google Shape;190;p12"/>
          <p:cNvSpPr txBox="1"/>
          <p:nvPr/>
        </p:nvSpPr>
        <p:spPr>
          <a:xfrm>
            <a:off x="999392" y="3897395"/>
            <a:ext cx="2680400" cy="56935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Gear Clamp – T.Z.</a:t>
            </a:r>
            <a:endParaRPr b="0" i="0" sz="2500" u="none" cap="none" strike="noStrike">
              <a:solidFill>
                <a:srgbClr val="666666"/>
              </a:solidFill>
              <a:latin typeface="Arial"/>
              <a:ea typeface="Arial"/>
              <a:cs typeface="Arial"/>
              <a:sym typeface="Arial"/>
            </a:endParaRPr>
          </a:p>
        </p:txBody>
      </p:sp>
      <p:sp>
        <p:nvSpPr>
          <p:cNvPr id="191" name="Google Shape;191;p12"/>
          <p:cNvSpPr txBox="1"/>
          <p:nvPr/>
        </p:nvSpPr>
        <p:spPr>
          <a:xfrm>
            <a:off x="5377037" y="3897395"/>
            <a:ext cx="2958976" cy="56935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Crowded Claw – Y.J.</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6808C"/>
        </a:solidFill>
      </p:bgPr>
    </p:bg>
    <p:spTree>
      <p:nvGrpSpPr>
        <p:cNvPr id="195" name="Shape 195"/>
        <p:cNvGrpSpPr/>
        <p:nvPr/>
      </p:nvGrpSpPr>
      <p:grpSpPr>
        <a:xfrm>
          <a:off x="0" y="0"/>
          <a:ext cx="0" cy="0"/>
          <a:chOff x="0" y="0"/>
          <a:chExt cx="0" cy="0"/>
        </a:xfrm>
      </p:grpSpPr>
      <p:sp>
        <p:nvSpPr>
          <p:cNvPr id="196" name="Google Shape;196;p13"/>
          <p:cNvSpPr txBox="1"/>
          <p:nvPr/>
        </p:nvSpPr>
        <p:spPr>
          <a:xfrm>
            <a:off x="5305856" y="3986997"/>
            <a:ext cx="2999999" cy="532025"/>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97" name="Google Shape;197;p13"/>
          <p:cNvSpPr txBox="1"/>
          <p:nvPr/>
        </p:nvSpPr>
        <p:spPr>
          <a:xfrm>
            <a:off x="859399" y="3949622"/>
            <a:ext cx="2811951" cy="569356"/>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rgbClr val="666666"/>
              </a:solidFill>
              <a:latin typeface="Arial"/>
              <a:ea typeface="Arial"/>
              <a:cs typeface="Arial"/>
              <a:sym typeface="Arial"/>
            </a:endParaRPr>
          </a:p>
        </p:txBody>
      </p:sp>
      <p:pic>
        <p:nvPicPr>
          <p:cNvPr id="198" name="Google Shape;198;p13"/>
          <p:cNvPicPr preferRelativeResize="0"/>
          <p:nvPr/>
        </p:nvPicPr>
        <p:blipFill rotWithShape="1">
          <a:blip r:embed="rId3">
            <a:alphaModFix/>
          </a:blip>
          <a:srcRect b="0" l="0" r="45717" t="0"/>
          <a:stretch/>
        </p:blipFill>
        <p:spPr>
          <a:xfrm>
            <a:off x="859399" y="168850"/>
            <a:ext cx="2921955" cy="3627091"/>
          </a:xfrm>
          <a:prstGeom prst="rect">
            <a:avLst/>
          </a:prstGeom>
          <a:noFill/>
          <a:ln>
            <a:noFill/>
          </a:ln>
          <a:effectLst>
            <a:outerShdw blurRad="57150" rotWithShape="0" algn="bl" dir="3120000" dist="47625">
              <a:srgbClr val="000000">
                <a:alpha val="71764"/>
              </a:srgbClr>
            </a:outerShdw>
          </a:effectLst>
        </p:spPr>
      </p:pic>
      <p:sp>
        <p:nvSpPr>
          <p:cNvPr id="199" name="Google Shape;199;p13"/>
          <p:cNvSpPr txBox="1"/>
          <p:nvPr/>
        </p:nvSpPr>
        <p:spPr>
          <a:xfrm>
            <a:off x="734046" y="3949622"/>
            <a:ext cx="3104100" cy="56935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Thread Clone – D.M.</a:t>
            </a:r>
            <a:endParaRPr b="0" i="0" sz="2500" u="none" cap="none" strike="noStrike">
              <a:solidFill>
                <a:srgbClr val="666666"/>
              </a:solidFill>
              <a:latin typeface="Times New Roman"/>
              <a:ea typeface="Times New Roman"/>
              <a:cs typeface="Times New Roman"/>
              <a:sym typeface="Times New Roman"/>
            </a:endParaRPr>
          </a:p>
        </p:txBody>
      </p:sp>
      <p:pic>
        <p:nvPicPr>
          <p:cNvPr id="200" name="Google Shape;200;p13"/>
          <p:cNvPicPr preferRelativeResize="0"/>
          <p:nvPr/>
        </p:nvPicPr>
        <p:blipFill rotWithShape="1">
          <a:blip r:embed="rId4">
            <a:alphaModFix/>
          </a:blip>
          <a:srcRect b="24834" l="0" r="0" t="0"/>
          <a:stretch/>
        </p:blipFill>
        <p:spPr>
          <a:xfrm>
            <a:off x="5128990" y="106975"/>
            <a:ext cx="3540622" cy="3761290"/>
          </a:xfrm>
          <a:prstGeom prst="rect">
            <a:avLst/>
          </a:prstGeom>
          <a:noFill/>
          <a:ln>
            <a:noFill/>
          </a:ln>
        </p:spPr>
      </p:pic>
      <p:sp>
        <p:nvSpPr>
          <p:cNvPr id="201" name="Google Shape;201;p13"/>
          <p:cNvSpPr txBox="1"/>
          <p:nvPr/>
        </p:nvSpPr>
        <p:spPr>
          <a:xfrm>
            <a:off x="5305856" y="3949622"/>
            <a:ext cx="3000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Super Scooper – A.A.</a:t>
            </a:r>
            <a:endParaRPr b="0" i="0" sz="2500" u="none" cap="none" strike="noStrike">
              <a:solidFill>
                <a:srgbClr val="66666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B998"/>
        </a:solidFill>
      </p:bgPr>
    </p:bg>
    <p:spTree>
      <p:nvGrpSpPr>
        <p:cNvPr id="205" name="Shape 205"/>
        <p:cNvGrpSpPr/>
        <p:nvPr/>
      </p:nvGrpSpPr>
      <p:grpSpPr>
        <a:xfrm>
          <a:off x="0" y="0"/>
          <a:ext cx="0" cy="0"/>
          <a:chOff x="0" y="0"/>
          <a:chExt cx="0" cy="0"/>
        </a:xfrm>
      </p:grpSpPr>
      <p:sp>
        <p:nvSpPr>
          <p:cNvPr id="206" name="Google Shape;206;p14"/>
          <p:cNvSpPr txBox="1"/>
          <p:nvPr/>
        </p:nvSpPr>
        <p:spPr>
          <a:xfrm>
            <a:off x="5859032" y="4086932"/>
            <a:ext cx="2179434"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207" name="Google Shape;207;p14"/>
          <p:cNvSpPr txBox="1"/>
          <p:nvPr/>
        </p:nvSpPr>
        <p:spPr>
          <a:xfrm>
            <a:off x="600283" y="4086976"/>
            <a:ext cx="3236072" cy="569356"/>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rgbClr val="666666"/>
              </a:solidFill>
              <a:latin typeface="Arial"/>
              <a:ea typeface="Arial"/>
              <a:cs typeface="Arial"/>
              <a:sym typeface="Arial"/>
            </a:endParaRPr>
          </a:p>
        </p:txBody>
      </p:sp>
      <p:sp>
        <p:nvSpPr>
          <p:cNvPr id="208" name="Google Shape;208;p14"/>
          <p:cNvSpPr txBox="1"/>
          <p:nvPr/>
        </p:nvSpPr>
        <p:spPr>
          <a:xfrm>
            <a:off x="600283" y="4086976"/>
            <a:ext cx="3236072" cy="56935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Plushy Grabber – A.W.</a:t>
            </a:r>
            <a:endParaRPr b="0" i="0" sz="2500" u="none" cap="none" strike="noStrike">
              <a:solidFill>
                <a:srgbClr val="666666"/>
              </a:solidFill>
              <a:latin typeface="Times New Roman"/>
              <a:ea typeface="Times New Roman"/>
              <a:cs typeface="Times New Roman"/>
              <a:sym typeface="Times New Roman"/>
            </a:endParaRPr>
          </a:p>
        </p:txBody>
      </p:sp>
      <p:pic>
        <p:nvPicPr>
          <p:cNvPr id="209" name="Google Shape;209;p14"/>
          <p:cNvPicPr preferRelativeResize="0"/>
          <p:nvPr/>
        </p:nvPicPr>
        <p:blipFill rotWithShape="1">
          <a:blip r:embed="rId3">
            <a:alphaModFix/>
          </a:blip>
          <a:srcRect b="25317" l="0" r="27494" t="0"/>
          <a:stretch/>
        </p:blipFill>
        <p:spPr>
          <a:xfrm>
            <a:off x="771525" y="144379"/>
            <a:ext cx="2798369" cy="3843230"/>
          </a:xfrm>
          <a:prstGeom prst="rect">
            <a:avLst/>
          </a:prstGeom>
          <a:noFill/>
          <a:ln>
            <a:noFill/>
          </a:ln>
          <a:effectLst>
            <a:outerShdw blurRad="114300" rotWithShape="0" algn="bl" dir="3000000" dist="57150">
              <a:srgbClr val="000000">
                <a:alpha val="49803"/>
              </a:srgbClr>
            </a:outerShdw>
          </a:effectLst>
        </p:spPr>
      </p:pic>
      <p:pic>
        <p:nvPicPr>
          <p:cNvPr id="210" name="Google Shape;210;p14"/>
          <p:cNvPicPr preferRelativeResize="0"/>
          <p:nvPr/>
        </p:nvPicPr>
        <p:blipFill rotWithShape="1">
          <a:blip r:embed="rId4">
            <a:alphaModFix/>
          </a:blip>
          <a:srcRect b="58440" l="18707" r="52564" t="0"/>
          <a:stretch/>
        </p:blipFill>
        <p:spPr>
          <a:xfrm>
            <a:off x="5362015" y="286574"/>
            <a:ext cx="3202005" cy="3474153"/>
          </a:xfrm>
          <a:prstGeom prst="rect">
            <a:avLst/>
          </a:prstGeom>
          <a:noFill/>
          <a:ln>
            <a:noFill/>
          </a:ln>
        </p:spPr>
      </p:pic>
      <p:sp>
        <p:nvSpPr>
          <p:cNvPr id="211" name="Google Shape;211;p14"/>
          <p:cNvSpPr txBox="1"/>
          <p:nvPr/>
        </p:nvSpPr>
        <p:spPr>
          <a:xfrm>
            <a:off x="5456349" y="4086932"/>
            <a:ext cx="3000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2500" u="none" cap="none" strike="noStrike">
                <a:solidFill>
                  <a:srgbClr val="666666"/>
                </a:solidFill>
                <a:latin typeface="Times New Roman"/>
                <a:ea typeface="Times New Roman"/>
                <a:cs typeface="Times New Roman"/>
                <a:sym typeface="Times New Roman"/>
              </a:rPr>
              <a:t>Pincher – D.M.</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563A"/>
        </a:solidFill>
      </p:bgPr>
    </p:bg>
    <p:spTree>
      <p:nvGrpSpPr>
        <p:cNvPr id="215" name="Shape 215"/>
        <p:cNvGrpSpPr/>
        <p:nvPr/>
      </p:nvGrpSpPr>
      <p:grpSpPr>
        <a:xfrm>
          <a:off x="0" y="0"/>
          <a:ext cx="0" cy="0"/>
          <a:chOff x="0" y="0"/>
          <a:chExt cx="0" cy="0"/>
        </a:xfrm>
      </p:grpSpPr>
      <p:sp>
        <p:nvSpPr>
          <p:cNvPr id="216" name="Google Shape;216;p15"/>
          <p:cNvSpPr txBox="1"/>
          <p:nvPr/>
        </p:nvSpPr>
        <p:spPr>
          <a:xfrm>
            <a:off x="5849575" y="4091455"/>
            <a:ext cx="2048806"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217" name="Google Shape;217;p15"/>
          <p:cNvSpPr txBox="1"/>
          <p:nvPr/>
        </p:nvSpPr>
        <p:spPr>
          <a:xfrm>
            <a:off x="770022" y="4091512"/>
            <a:ext cx="2770700" cy="569343"/>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rgbClr val="666666"/>
              </a:solidFill>
              <a:latin typeface="Arial"/>
              <a:ea typeface="Arial"/>
              <a:cs typeface="Arial"/>
              <a:sym typeface="Arial"/>
            </a:endParaRPr>
          </a:p>
        </p:txBody>
      </p:sp>
      <p:pic>
        <p:nvPicPr>
          <p:cNvPr id="218" name="Google Shape;218;p15"/>
          <p:cNvPicPr preferRelativeResize="0"/>
          <p:nvPr/>
        </p:nvPicPr>
        <p:blipFill rotWithShape="1">
          <a:blip r:embed="rId3">
            <a:alphaModFix/>
          </a:blip>
          <a:srcRect b="14788" l="27473" r="0" t="26393"/>
          <a:stretch/>
        </p:blipFill>
        <p:spPr>
          <a:xfrm>
            <a:off x="522038" y="263575"/>
            <a:ext cx="3341915" cy="3613572"/>
          </a:xfrm>
          <a:prstGeom prst="rect">
            <a:avLst/>
          </a:prstGeom>
          <a:noFill/>
          <a:ln>
            <a:noFill/>
          </a:ln>
          <a:effectLst>
            <a:outerShdw blurRad="57150" rotWithShape="0" algn="bl" dir="5400000" dist="19050">
              <a:srgbClr val="000000">
                <a:alpha val="49803"/>
              </a:srgbClr>
            </a:outerShdw>
          </a:effectLst>
        </p:spPr>
      </p:pic>
      <p:sp>
        <p:nvSpPr>
          <p:cNvPr id="219" name="Google Shape;219;p15"/>
          <p:cNvSpPr txBox="1"/>
          <p:nvPr/>
        </p:nvSpPr>
        <p:spPr>
          <a:xfrm>
            <a:off x="715800" y="4091499"/>
            <a:ext cx="2886797" cy="569356"/>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Wall Scooper – B.L.</a:t>
            </a:r>
            <a:endParaRPr b="0" i="0" sz="2500" u="none" cap="none" strike="noStrike">
              <a:solidFill>
                <a:srgbClr val="666666"/>
              </a:solidFill>
              <a:latin typeface="Times New Roman"/>
              <a:ea typeface="Times New Roman"/>
              <a:cs typeface="Times New Roman"/>
              <a:sym typeface="Times New Roman"/>
            </a:endParaRPr>
          </a:p>
        </p:txBody>
      </p:sp>
      <p:pic>
        <p:nvPicPr>
          <p:cNvPr id="220" name="Google Shape;220;p15"/>
          <p:cNvPicPr preferRelativeResize="0"/>
          <p:nvPr/>
        </p:nvPicPr>
        <p:blipFill rotWithShape="1">
          <a:blip r:embed="rId4">
            <a:alphaModFix/>
          </a:blip>
          <a:srcRect b="0" l="0" r="0" t="0"/>
          <a:stretch/>
        </p:blipFill>
        <p:spPr>
          <a:xfrm>
            <a:off x="5185866" y="181073"/>
            <a:ext cx="3436096" cy="3773812"/>
          </a:xfrm>
          <a:prstGeom prst="rect">
            <a:avLst/>
          </a:prstGeom>
          <a:noFill/>
          <a:ln>
            <a:noFill/>
          </a:ln>
        </p:spPr>
      </p:pic>
      <p:sp>
        <p:nvSpPr>
          <p:cNvPr id="221" name="Google Shape;221;p15"/>
          <p:cNvSpPr txBox="1"/>
          <p:nvPr/>
        </p:nvSpPr>
        <p:spPr>
          <a:xfrm>
            <a:off x="5373978" y="4091455"/>
            <a:ext cx="3000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TriClaw – T.Z.</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5" name="Shape 225"/>
        <p:cNvGrpSpPr/>
        <p:nvPr/>
      </p:nvGrpSpPr>
      <p:grpSpPr>
        <a:xfrm>
          <a:off x="0" y="0"/>
          <a:ext cx="0" cy="0"/>
          <a:chOff x="0" y="0"/>
          <a:chExt cx="0" cy="0"/>
        </a:xfrm>
      </p:grpSpPr>
      <p:sp>
        <p:nvSpPr>
          <p:cNvPr id="226" name="Google Shape;226;p16"/>
          <p:cNvSpPr txBox="1"/>
          <p:nvPr/>
        </p:nvSpPr>
        <p:spPr>
          <a:xfrm>
            <a:off x="1052550" y="1963800"/>
            <a:ext cx="7038900" cy="1215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50"/>
              <a:buFont typeface="Arial"/>
              <a:buNone/>
            </a:pPr>
            <a:r>
              <a:rPr b="0" i="0" lang="en" sz="3350" u="none" cap="none" strike="noStrike">
                <a:solidFill>
                  <a:srgbClr val="666666"/>
                </a:solidFill>
                <a:latin typeface="Times New Roman"/>
                <a:ea typeface="Times New Roman"/>
                <a:cs typeface="Times New Roman"/>
                <a:sym typeface="Times New Roman"/>
              </a:rPr>
              <a:t>We Then Pursued Some of These Concepts and Created Prototypes…</a:t>
            </a:r>
            <a:endParaRPr b="0" i="0" sz="3350" u="none" cap="none" strike="noStrike">
              <a:solidFill>
                <a:srgbClr val="666666"/>
              </a:solidFill>
              <a:latin typeface="Times New Roman"/>
              <a:ea typeface="Times New Roman"/>
              <a:cs typeface="Times New Roman"/>
              <a:sym typeface="Times New Roman"/>
            </a:endParaRPr>
          </a:p>
        </p:txBody>
      </p:sp>
      <p:sp>
        <p:nvSpPr>
          <p:cNvPr id="227" name="Google Shape;227;p16"/>
          <p:cNvSpPr txBox="1"/>
          <p:nvPr/>
        </p:nvSpPr>
        <p:spPr>
          <a:xfrm>
            <a:off x="454525" y="3556900"/>
            <a:ext cx="2197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231" name="Shape 231"/>
        <p:cNvGrpSpPr/>
        <p:nvPr/>
      </p:nvGrpSpPr>
      <p:grpSpPr>
        <a:xfrm>
          <a:off x="0" y="0"/>
          <a:ext cx="0" cy="0"/>
          <a:chOff x="0" y="0"/>
          <a:chExt cx="0" cy="0"/>
        </a:xfrm>
      </p:grpSpPr>
      <p:sp>
        <p:nvSpPr>
          <p:cNvPr id="232" name="Google Shape;232;p17"/>
          <p:cNvSpPr txBox="1"/>
          <p:nvPr/>
        </p:nvSpPr>
        <p:spPr>
          <a:xfrm>
            <a:off x="1189375" y="4123625"/>
            <a:ext cx="22122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rgbClr val="666666"/>
              </a:solidFill>
              <a:latin typeface="Arial"/>
              <a:ea typeface="Arial"/>
              <a:cs typeface="Arial"/>
              <a:sym typeface="Arial"/>
            </a:endParaRPr>
          </a:p>
        </p:txBody>
      </p:sp>
      <p:pic>
        <p:nvPicPr>
          <p:cNvPr id="233" name="Google Shape;233;p17"/>
          <p:cNvPicPr preferRelativeResize="0"/>
          <p:nvPr/>
        </p:nvPicPr>
        <p:blipFill rotWithShape="1">
          <a:blip r:embed="rId3">
            <a:alphaModFix/>
          </a:blip>
          <a:srcRect b="0" l="0" r="0" t="0"/>
          <a:stretch/>
        </p:blipFill>
        <p:spPr>
          <a:xfrm>
            <a:off x="5285790" y="196034"/>
            <a:ext cx="3076493" cy="4101921"/>
          </a:xfrm>
          <a:prstGeom prst="rect">
            <a:avLst/>
          </a:prstGeom>
          <a:noFill/>
          <a:ln>
            <a:noFill/>
          </a:ln>
        </p:spPr>
      </p:pic>
      <p:pic>
        <p:nvPicPr>
          <p:cNvPr id="234" name="Google Shape;234;p17"/>
          <p:cNvPicPr preferRelativeResize="0"/>
          <p:nvPr/>
        </p:nvPicPr>
        <p:blipFill rotWithShape="1">
          <a:blip r:embed="rId4">
            <a:alphaModFix/>
          </a:blip>
          <a:srcRect b="0" l="27473" r="0" t="26393"/>
          <a:stretch/>
        </p:blipFill>
        <p:spPr>
          <a:xfrm>
            <a:off x="891392" y="196034"/>
            <a:ext cx="2808165" cy="3799887"/>
          </a:xfrm>
          <a:prstGeom prst="rect">
            <a:avLst/>
          </a:prstGeom>
          <a:noFill/>
          <a:ln>
            <a:noFill/>
          </a:ln>
          <a:effectLst>
            <a:outerShdw rotWithShape="0" algn="bl" dir="3000000" dist="47625">
              <a:srgbClr val="000000">
                <a:alpha val="49803"/>
              </a:srgbClr>
            </a:outerShdw>
          </a:effectLst>
        </p:spPr>
      </p:pic>
      <p:sp>
        <p:nvSpPr>
          <p:cNvPr id="235" name="Google Shape;235;p17"/>
          <p:cNvSpPr txBox="1"/>
          <p:nvPr/>
        </p:nvSpPr>
        <p:spPr>
          <a:xfrm>
            <a:off x="799525" y="4123625"/>
            <a:ext cx="29919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Wall Scooper</a:t>
            </a:r>
            <a:endParaRPr b="0" i="0" sz="2500" u="none" cap="none" strike="noStrike">
              <a:solidFill>
                <a:srgbClr val="666666"/>
              </a:solidFill>
              <a:latin typeface="Times New Roman"/>
              <a:ea typeface="Times New Roman"/>
              <a:cs typeface="Times New Roman"/>
              <a:sym typeface="Times New Roman"/>
            </a:endParaRPr>
          </a:p>
        </p:txBody>
      </p:sp>
      <p:sp>
        <p:nvSpPr>
          <p:cNvPr id="236" name="Google Shape;236;p17"/>
          <p:cNvSpPr/>
          <p:nvPr/>
        </p:nvSpPr>
        <p:spPr>
          <a:xfrm>
            <a:off x="4003250" y="2157175"/>
            <a:ext cx="1199100" cy="448200"/>
          </a:xfrm>
          <a:prstGeom prst="rightArrow">
            <a:avLst>
              <a:gd fmla="val 50000" name="adj1"/>
              <a:gd fmla="val 50000" name="adj2"/>
            </a:avLst>
          </a:prstGeom>
          <a:solidFill>
            <a:srgbClr val="F2F2F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37" name="Google Shape;237;p17"/>
          <p:cNvSpPr txBox="1"/>
          <p:nvPr/>
        </p:nvSpPr>
        <p:spPr>
          <a:xfrm>
            <a:off x="5574875" y="4208225"/>
            <a:ext cx="26028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Prototyped by T.Z.</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BCB9"/>
        </a:solidFill>
      </p:bgPr>
    </p:bg>
    <p:spTree>
      <p:nvGrpSpPr>
        <p:cNvPr id="241" name="Shape 241"/>
        <p:cNvGrpSpPr/>
        <p:nvPr/>
      </p:nvGrpSpPr>
      <p:grpSpPr>
        <a:xfrm>
          <a:off x="0" y="0"/>
          <a:ext cx="0" cy="0"/>
          <a:chOff x="0" y="0"/>
          <a:chExt cx="0" cy="0"/>
        </a:xfrm>
      </p:grpSpPr>
      <p:sp>
        <p:nvSpPr>
          <p:cNvPr id="242" name="Google Shape;242;p18"/>
          <p:cNvSpPr txBox="1"/>
          <p:nvPr/>
        </p:nvSpPr>
        <p:spPr>
          <a:xfrm>
            <a:off x="1147725" y="4135775"/>
            <a:ext cx="22794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243" name="Google Shape;243;p18"/>
          <p:cNvPicPr preferRelativeResize="0"/>
          <p:nvPr/>
        </p:nvPicPr>
        <p:blipFill rotWithShape="1">
          <a:blip r:embed="rId3">
            <a:alphaModFix/>
          </a:blip>
          <a:srcRect b="24834" l="0" r="0" t="0"/>
          <a:stretch/>
        </p:blipFill>
        <p:spPr>
          <a:xfrm>
            <a:off x="700288" y="669664"/>
            <a:ext cx="3174275" cy="3372125"/>
          </a:xfrm>
          <a:prstGeom prst="rect">
            <a:avLst/>
          </a:prstGeom>
          <a:noFill/>
          <a:ln>
            <a:noFill/>
          </a:ln>
          <a:effectLst>
            <a:outerShdw blurRad="28575" rotWithShape="0" algn="bl" dir="3000000" dist="47625">
              <a:srgbClr val="000000">
                <a:alpha val="53725"/>
              </a:srgbClr>
            </a:outerShdw>
          </a:effectLst>
        </p:spPr>
      </p:pic>
      <p:sp>
        <p:nvSpPr>
          <p:cNvPr id="244" name="Google Shape;244;p18"/>
          <p:cNvSpPr txBox="1"/>
          <p:nvPr/>
        </p:nvSpPr>
        <p:spPr>
          <a:xfrm>
            <a:off x="928113" y="4135775"/>
            <a:ext cx="27186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Super Scooper</a:t>
            </a:r>
            <a:endParaRPr b="0" i="0" sz="2500" u="none" cap="none" strike="noStrike">
              <a:solidFill>
                <a:srgbClr val="666666"/>
              </a:solidFill>
              <a:latin typeface="Times New Roman"/>
              <a:ea typeface="Times New Roman"/>
              <a:cs typeface="Times New Roman"/>
              <a:sym typeface="Times New Roman"/>
            </a:endParaRPr>
          </a:p>
        </p:txBody>
      </p:sp>
      <p:pic>
        <p:nvPicPr>
          <p:cNvPr id="245" name="Google Shape;245;p18"/>
          <p:cNvPicPr preferRelativeResize="0"/>
          <p:nvPr/>
        </p:nvPicPr>
        <p:blipFill rotWithShape="1">
          <a:blip r:embed="rId4">
            <a:alphaModFix/>
          </a:blip>
          <a:srcRect b="0" l="0" r="0" t="0"/>
          <a:stretch/>
        </p:blipFill>
        <p:spPr>
          <a:xfrm>
            <a:off x="5301037" y="734408"/>
            <a:ext cx="3663340" cy="3307381"/>
          </a:xfrm>
          <a:prstGeom prst="rect">
            <a:avLst/>
          </a:prstGeom>
          <a:noFill/>
          <a:ln>
            <a:noFill/>
          </a:ln>
        </p:spPr>
      </p:pic>
      <p:sp>
        <p:nvSpPr>
          <p:cNvPr id="246" name="Google Shape;246;p18"/>
          <p:cNvSpPr/>
          <p:nvPr/>
        </p:nvSpPr>
        <p:spPr>
          <a:xfrm>
            <a:off x="3988250" y="2225600"/>
            <a:ext cx="1199100" cy="448200"/>
          </a:xfrm>
          <a:prstGeom prst="rightArrow">
            <a:avLst>
              <a:gd fmla="val 50000" name="adj1"/>
              <a:gd fmla="val 50000" name="adj2"/>
            </a:avLst>
          </a:prstGeom>
          <a:solidFill>
            <a:srgbClr val="F2F2F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47" name="Google Shape;247;p18"/>
          <p:cNvSpPr txBox="1"/>
          <p:nvPr/>
        </p:nvSpPr>
        <p:spPr>
          <a:xfrm>
            <a:off x="5794375" y="4135775"/>
            <a:ext cx="28131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Prototyped By A.A.</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251" name="Shape 251"/>
        <p:cNvGrpSpPr/>
        <p:nvPr/>
      </p:nvGrpSpPr>
      <p:grpSpPr>
        <a:xfrm>
          <a:off x="0" y="0"/>
          <a:ext cx="0" cy="0"/>
          <a:chOff x="0" y="0"/>
          <a:chExt cx="0" cy="0"/>
        </a:xfrm>
      </p:grpSpPr>
      <p:sp>
        <p:nvSpPr>
          <p:cNvPr id="252" name="Google Shape;252;p19"/>
          <p:cNvSpPr txBox="1"/>
          <p:nvPr/>
        </p:nvSpPr>
        <p:spPr>
          <a:xfrm>
            <a:off x="1102200" y="4065875"/>
            <a:ext cx="23619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253" name="Google Shape;253;p19"/>
          <p:cNvPicPr preferRelativeResize="0"/>
          <p:nvPr/>
        </p:nvPicPr>
        <p:blipFill rotWithShape="1">
          <a:blip r:embed="rId3">
            <a:alphaModFix/>
          </a:blip>
          <a:srcRect b="0" l="0" r="45717" t="0"/>
          <a:stretch/>
        </p:blipFill>
        <p:spPr>
          <a:xfrm>
            <a:off x="773813" y="184225"/>
            <a:ext cx="3018675" cy="3747149"/>
          </a:xfrm>
          <a:prstGeom prst="rect">
            <a:avLst/>
          </a:prstGeom>
          <a:noFill/>
          <a:ln>
            <a:noFill/>
          </a:ln>
          <a:effectLst>
            <a:outerShdw blurRad="57150" rotWithShape="0" algn="bl" dir="3000000" dist="38100">
              <a:srgbClr val="000000"/>
            </a:outerShdw>
          </a:effectLst>
        </p:spPr>
      </p:pic>
      <p:sp>
        <p:nvSpPr>
          <p:cNvPr id="254" name="Google Shape;254;p19"/>
          <p:cNvSpPr txBox="1"/>
          <p:nvPr/>
        </p:nvSpPr>
        <p:spPr>
          <a:xfrm>
            <a:off x="1028700" y="4065875"/>
            <a:ext cx="25089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Threaded Clone</a:t>
            </a:r>
            <a:endParaRPr b="0" i="0" sz="2500" u="none" cap="none" strike="noStrike">
              <a:solidFill>
                <a:srgbClr val="666666"/>
              </a:solidFill>
              <a:latin typeface="Times New Roman"/>
              <a:ea typeface="Times New Roman"/>
              <a:cs typeface="Times New Roman"/>
              <a:sym typeface="Times New Roman"/>
            </a:endParaRPr>
          </a:p>
        </p:txBody>
      </p:sp>
      <p:pic>
        <p:nvPicPr>
          <p:cNvPr id="255" name="Google Shape;255;p19"/>
          <p:cNvPicPr preferRelativeResize="0"/>
          <p:nvPr/>
        </p:nvPicPr>
        <p:blipFill rotWithShape="1">
          <a:blip r:embed="rId4">
            <a:alphaModFix/>
          </a:blip>
          <a:srcRect b="0" l="0" r="0" t="0"/>
          <a:stretch/>
        </p:blipFill>
        <p:spPr>
          <a:xfrm>
            <a:off x="5331000" y="1086688"/>
            <a:ext cx="3659023" cy="2844676"/>
          </a:xfrm>
          <a:prstGeom prst="rect">
            <a:avLst/>
          </a:prstGeom>
          <a:noFill/>
          <a:ln>
            <a:noFill/>
          </a:ln>
        </p:spPr>
      </p:pic>
      <p:sp>
        <p:nvSpPr>
          <p:cNvPr id="256" name="Google Shape;256;p19"/>
          <p:cNvSpPr/>
          <p:nvPr/>
        </p:nvSpPr>
        <p:spPr>
          <a:xfrm>
            <a:off x="3962200" y="1912150"/>
            <a:ext cx="1199100" cy="448200"/>
          </a:xfrm>
          <a:prstGeom prst="rightArrow">
            <a:avLst>
              <a:gd fmla="val 50000" name="adj1"/>
              <a:gd fmla="val 50000" name="adj2"/>
            </a:avLst>
          </a:prstGeom>
          <a:solidFill>
            <a:srgbClr val="F2F2F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257" name="Google Shape;257;p19"/>
          <p:cNvSpPr txBox="1"/>
          <p:nvPr/>
        </p:nvSpPr>
        <p:spPr>
          <a:xfrm>
            <a:off x="5704765" y="4009825"/>
            <a:ext cx="29115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Prototyped By D.M.</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 name="Shape 61"/>
        <p:cNvGrpSpPr/>
        <p:nvPr/>
      </p:nvGrpSpPr>
      <p:grpSpPr>
        <a:xfrm>
          <a:off x="0" y="0"/>
          <a:ext cx="0" cy="0"/>
          <a:chOff x="0" y="0"/>
          <a:chExt cx="0" cy="0"/>
        </a:xfrm>
      </p:grpSpPr>
      <p:sp>
        <p:nvSpPr>
          <p:cNvPr id="62" name="Google Shape;62;p2"/>
          <p:cNvSpPr txBox="1"/>
          <p:nvPr>
            <p:ph type="title"/>
          </p:nvPr>
        </p:nvSpPr>
        <p:spPr>
          <a:xfrm>
            <a:off x="1287600" y="433825"/>
            <a:ext cx="6568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i="1" lang="en">
                <a:solidFill>
                  <a:srgbClr val="666666"/>
                </a:solidFill>
                <a:latin typeface="Times New Roman"/>
                <a:ea typeface="Times New Roman"/>
                <a:cs typeface="Times New Roman"/>
                <a:sym typeface="Times New Roman"/>
              </a:rPr>
              <a:t>Table of Contents - Summary of Our Presentation</a:t>
            </a:r>
            <a:endParaRPr i="1">
              <a:solidFill>
                <a:srgbClr val="666666"/>
              </a:solidFill>
              <a:latin typeface="Times New Roman"/>
              <a:ea typeface="Times New Roman"/>
              <a:cs typeface="Times New Roman"/>
              <a:sym typeface="Times New Roman"/>
            </a:endParaRPr>
          </a:p>
        </p:txBody>
      </p:sp>
      <p:sp>
        <p:nvSpPr>
          <p:cNvPr id="63" name="Google Shape;63;p2"/>
          <p:cNvSpPr/>
          <p:nvPr/>
        </p:nvSpPr>
        <p:spPr>
          <a:xfrm>
            <a:off x="346325" y="1557600"/>
            <a:ext cx="1714500" cy="1187700"/>
          </a:xfrm>
          <a:prstGeom prst="parallelogram">
            <a:avLst>
              <a:gd fmla="val 25000" name="adj"/>
            </a:avLst>
          </a:prstGeom>
          <a:solidFill>
            <a:srgbClr val="0B5394"/>
          </a:solidFill>
          <a:ln cap="flat" cmpd="sng" w="9525">
            <a:solidFill>
              <a:schemeClr val="dk2"/>
            </a:solidFill>
            <a:prstDash val="solid"/>
            <a:round/>
            <a:headEnd len="sm" w="sm" type="none"/>
            <a:tailEnd len="sm" w="sm" type="none"/>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txBox="1"/>
          <p:nvPr/>
        </p:nvSpPr>
        <p:spPr>
          <a:xfrm>
            <a:off x="463925" y="1751250"/>
            <a:ext cx="1479300" cy="8004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1" lang="en" sz="4000" u="none" cap="none" strike="noStrike">
                <a:solidFill>
                  <a:schemeClr val="lt2"/>
                </a:solidFill>
                <a:latin typeface="Roboto Black"/>
                <a:ea typeface="Roboto Black"/>
                <a:cs typeface="Roboto Black"/>
                <a:sym typeface="Roboto Black"/>
              </a:rPr>
              <a:t>01</a:t>
            </a:r>
            <a:endParaRPr b="0" i="1" sz="4000" u="none" cap="none" strike="noStrike">
              <a:solidFill>
                <a:schemeClr val="lt2"/>
              </a:solidFill>
              <a:latin typeface="Roboto Black"/>
              <a:ea typeface="Roboto Black"/>
              <a:cs typeface="Roboto Black"/>
              <a:sym typeface="Roboto Black"/>
            </a:endParaRPr>
          </a:p>
        </p:txBody>
      </p:sp>
      <p:sp>
        <p:nvSpPr>
          <p:cNvPr id="65" name="Google Shape;65;p2"/>
          <p:cNvSpPr/>
          <p:nvPr/>
        </p:nvSpPr>
        <p:spPr>
          <a:xfrm>
            <a:off x="346325" y="3296375"/>
            <a:ext cx="1714500" cy="1187700"/>
          </a:xfrm>
          <a:prstGeom prst="parallelogram">
            <a:avLst>
              <a:gd fmla="val 25000" name="adj"/>
            </a:avLst>
          </a:prstGeom>
          <a:solidFill>
            <a:srgbClr val="F1C232"/>
          </a:solidFill>
          <a:ln cap="flat" cmpd="sng" w="9525">
            <a:solidFill>
              <a:schemeClr val="dk2"/>
            </a:solidFill>
            <a:prstDash val="solid"/>
            <a:round/>
            <a:headEnd len="sm" w="sm" type="none"/>
            <a:tailEnd len="sm" w="sm" type="none"/>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txBox="1"/>
          <p:nvPr/>
        </p:nvSpPr>
        <p:spPr>
          <a:xfrm>
            <a:off x="463925" y="3490025"/>
            <a:ext cx="14793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1" lang="en" sz="4000" u="none" cap="none" strike="noStrike">
                <a:solidFill>
                  <a:schemeClr val="lt1"/>
                </a:solidFill>
                <a:latin typeface="Roboto Black"/>
                <a:ea typeface="Roboto Black"/>
                <a:cs typeface="Roboto Black"/>
                <a:sym typeface="Roboto Black"/>
              </a:rPr>
              <a:t>02</a:t>
            </a:r>
            <a:endParaRPr b="0" i="1" sz="4000" u="none" cap="none" strike="noStrike">
              <a:solidFill>
                <a:schemeClr val="lt1"/>
              </a:solidFill>
              <a:latin typeface="Roboto Black"/>
              <a:ea typeface="Roboto Black"/>
              <a:cs typeface="Roboto Black"/>
              <a:sym typeface="Roboto Black"/>
            </a:endParaRPr>
          </a:p>
        </p:txBody>
      </p:sp>
      <p:sp>
        <p:nvSpPr>
          <p:cNvPr id="67" name="Google Shape;67;p2"/>
          <p:cNvSpPr txBox="1"/>
          <p:nvPr/>
        </p:nvSpPr>
        <p:spPr>
          <a:xfrm>
            <a:off x="2266777" y="1334375"/>
            <a:ext cx="2330100" cy="1816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666666"/>
                </a:solidFill>
                <a:latin typeface="Times New Roman"/>
                <a:ea typeface="Times New Roman"/>
                <a:cs typeface="Times New Roman"/>
                <a:sym typeface="Times New Roman"/>
              </a:rPr>
              <a:t>Study and Clarify Problem</a:t>
            </a:r>
            <a:endParaRPr b="0" i="1" sz="1800" u="none" cap="none" strike="noStrike">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Times New Roman"/>
                <a:ea typeface="Times New Roman"/>
                <a:cs typeface="Times New Roman"/>
                <a:sym typeface="Times New Roman"/>
              </a:rPr>
              <a:t>Introducing members, design challenge, competition overview, and design specifications.</a:t>
            </a:r>
            <a:endParaRPr b="0" i="0" sz="1400" u="none" cap="none" strike="noStrike">
              <a:solidFill>
                <a:srgbClr val="666666"/>
              </a:solidFill>
              <a:latin typeface="Times New Roman"/>
              <a:ea typeface="Times New Roman"/>
              <a:cs typeface="Times New Roman"/>
              <a:sym typeface="Times New Roman"/>
            </a:endParaRPr>
          </a:p>
        </p:txBody>
      </p:sp>
      <p:sp>
        <p:nvSpPr>
          <p:cNvPr id="68" name="Google Shape;68;p2"/>
          <p:cNvSpPr txBox="1"/>
          <p:nvPr/>
        </p:nvSpPr>
        <p:spPr>
          <a:xfrm>
            <a:off x="2337625" y="3296375"/>
            <a:ext cx="147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txBox="1"/>
          <p:nvPr/>
        </p:nvSpPr>
        <p:spPr>
          <a:xfrm>
            <a:off x="2202284" y="3150575"/>
            <a:ext cx="2305200" cy="1816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666666"/>
                </a:solidFill>
                <a:latin typeface="Times New Roman"/>
                <a:ea typeface="Times New Roman"/>
                <a:cs typeface="Times New Roman"/>
                <a:sym typeface="Times New Roman"/>
              </a:rPr>
              <a:t>Generate Potential Solutions</a:t>
            </a:r>
            <a:endParaRPr b="0" i="1" sz="18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Times New Roman"/>
                <a:ea typeface="Times New Roman"/>
                <a:cs typeface="Times New Roman"/>
                <a:sym typeface="Times New Roman"/>
              </a:rPr>
              <a:t>Showcasing the progression of design concepts, including concept sketches, prototypes, and strategic approach.</a:t>
            </a:r>
            <a:endParaRPr b="0" i="0" sz="1400" u="none" cap="none" strike="noStrike">
              <a:solidFill>
                <a:srgbClr val="666666"/>
              </a:solidFill>
              <a:latin typeface="Times New Roman"/>
              <a:ea typeface="Times New Roman"/>
              <a:cs typeface="Times New Roman"/>
              <a:sym typeface="Times New Roman"/>
            </a:endParaRPr>
          </a:p>
        </p:txBody>
      </p:sp>
      <p:sp>
        <p:nvSpPr>
          <p:cNvPr id="70" name="Google Shape;70;p2"/>
          <p:cNvSpPr txBox="1"/>
          <p:nvPr/>
        </p:nvSpPr>
        <p:spPr>
          <a:xfrm>
            <a:off x="4802850" y="1751238"/>
            <a:ext cx="14793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1" lang="en" sz="4000" u="none" cap="none" strike="noStrike">
                <a:solidFill>
                  <a:schemeClr val="lt2"/>
                </a:solidFill>
                <a:latin typeface="Roboto Black"/>
                <a:ea typeface="Roboto Black"/>
                <a:cs typeface="Roboto Black"/>
                <a:sym typeface="Roboto Black"/>
              </a:rPr>
              <a:t>01</a:t>
            </a:r>
            <a:endParaRPr b="0" i="1" sz="4000" u="none" cap="none" strike="noStrike">
              <a:solidFill>
                <a:schemeClr val="lt2"/>
              </a:solidFill>
              <a:latin typeface="Roboto Black"/>
              <a:ea typeface="Roboto Black"/>
              <a:cs typeface="Roboto Black"/>
              <a:sym typeface="Roboto Black"/>
            </a:endParaRPr>
          </a:p>
        </p:txBody>
      </p:sp>
      <p:sp>
        <p:nvSpPr>
          <p:cNvPr id="71" name="Google Shape;71;p2"/>
          <p:cNvSpPr/>
          <p:nvPr/>
        </p:nvSpPr>
        <p:spPr>
          <a:xfrm>
            <a:off x="4802850" y="1557600"/>
            <a:ext cx="1714500" cy="1187700"/>
          </a:xfrm>
          <a:prstGeom prst="parallelogram">
            <a:avLst>
              <a:gd fmla="val 25000" name="adj"/>
            </a:avLst>
          </a:prstGeom>
          <a:solidFill>
            <a:srgbClr val="93C47D"/>
          </a:solidFill>
          <a:ln cap="flat" cmpd="sng" w="9525">
            <a:solidFill>
              <a:schemeClr val="dk2"/>
            </a:solidFill>
            <a:prstDash val="solid"/>
            <a:round/>
            <a:headEnd len="sm" w="sm" type="none"/>
            <a:tailEnd len="sm" w="sm" type="none"/>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txBox="1"/>
          <p:nvPr/>
        </p:nvSpPr>
        <p:spPr>
          <a:xfrm>
            <a:off x="4920450" y="1751250"/>
            <a:ext cx="14793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1" lang="en" sz="4000" u="none" cap="none" strike="noStrike">
                <a:solidFill>
                  <a:schemeClr val="lt2"/>
                </a:solidFill>
                <a:latin typeface="Roboto Black"/>
                <a:ea typeface="Roboto Black"/>
                <a:cs typeface="Roboto Black"/>
                <a:sym typeface="Roboto Black"/>
              </a:rPr>
              <a:t>03</a:t>
            </a:r>
            <a:endParaRPr b="0" i="1" sz="4000" u="none" cap="none" strike="noStrike">
              <a:solidFill>
                <a:schemeClr val="lt2"/>
              </a:solidFill>
              <a:latin typeface="Roboto Black"/>
              <a:ea typeface="Roboto Black"/>
              <a:cs typeface="Roboto Black"/>
              <a:sym typeface="Roboto Black"/>
            </a:endParaRPr>
          </a:p>
        </p:txBody>
      </p:sp>
      <p:sp>
        <p:nvSpPr>
          <p:cNvPr id="73" name="Google Shape;73;p2"/>
          <p:cNvSpPr/>
          <p:nvPr/>
        </p:nvSpPr>
        <p:spPr>
          <a:xfrm>
            <a:off x="4802825" y="3296375"/>
            <a:ext cx="1714500" cy="1187700"/>
          </a:xfrm>
          <a:prstGeom prst="parallelogram">
            <a:avLst>
              <a:gd fmla="val 25000" name="adj"/>
            </a:avLst>
          </a:prstGeom>
          <a:solidFill>
            <a:srgbClr val="D5A6BD"/>
          </a:solidFill>
          <a:ln cap="flat" cmpd="sng" w="9525">
            <a:solidFill>
              <a:schemeClr val="dk2"/>
            </a:solidFill>
            <a:prstDash val="solid"/>
            <a:round/>
            <a:headEnd len="sm" w="sm" type="none"/>
            <a:tailEnd len="sm" w="sm" type="none"/>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txBox="1"/>
          <p:nvPr/>
        </p:nvSpPr>
        <p:spPr>
          <a:xfrm>
            <a:off x="4920425" y="3490025"/>
            <a:ext cx="14793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1" lang="en" sz="4000" u="none" cap="none" strike="noStrike">
                <a:solidFill>
                  <a:schemeClr val="lt2"/>
                </a:solidFill>
                <a:latin typeface="Roboto Black"/>
                <a:ea typeface="Roboto Black"/>
                <a:cs typeface="Roboto Black"/>
                <a:sym typeface="Roboto Black"/>
              </a:rPr>
              <a:t>04</a:t>
            </a:r>
            <a:endParaRPr b="0" i="1" sz="4000" u="none" cap="none" strike="noStrike">
              <a:solidFill>
                <a:schemeClr val="lt2"/>
              </a:solidFill>
              <a:latin typeface="Roboto Black"/>
              <a:ea typeface="Roboto Black"/>
              <a:cs typeface="Roboto Black"/>
              <a:sym typeface="Roboto Black"/>
            </a:endParaRPr>
          </a:p>
        </p:txBody>
      </p:sp>
      <p:sp>
        <p:nvSpPr>
          <p:cNvPr id="75" name="Google Shape;75;p2"/>
          <p:cNvSpPr txBox="1"/>
          <p:nvPr/>
        </p:nvSpPr>
        <p:spPr>
          <a:xfrm>
            <a:off x="6723290" y="1289550"/>
            <a:ext cx="2330100" cy="1385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666666"/>
                </a:solidFill>
                <a:latin typeface="Times New Roman"/>
                <a:ea typeface="Times New Roman"/>
                <a:cs typeface="Times New Roman"/>
                <a:sym typeface="Times New Roman"/>
              </a:rPr>
              <a:t>Identify Most Promising Solution</a:t>
            </a:r>
            <a:endParaRPr b="0" i="1" sz="18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Times New Roman"/>
                <a:ea typeface="Times New Roman"/>
                <a:cs typeface="Times New Roman"/>
                <a:sym typeface="Times New Roman"/>
              </a:rPr>
              <a:t>Risk matrix and decisions that lead to final claw design.</a:t>
            </a:r>
            <a:endParaRPr b="0" i="0" sz="1400" u="none" cap="none" strike="noStrike">
              <a:solidFill>
                <a:srgbClr val="666666"/>
              </a:solidFill>
              <a:latin typeface="Times New Roman"/>
              <a:ea typeface="Times New Roman"/>
              <a:cs typeface="Times New Roman"/>
              <a:sym typeface="Times New Roman"/>
            </a:endParaRPr>
          </a:p>
        </p:txBody>
      </p:sp>
      <p:sp>
        <p:nvSpPr>
          <p:cNvPr id="76" name="Google Shape;76;p2"/>
          <p:cNvSpPr txBox="1"/>
          <p:nvPr/>
        </p:nvSpPr>
        <p:spPr>
          <a:xfrm>
            <a:off x="6723290" y="3028325"/>
            <a:ext cx="2330100" cy="230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1" lang="en" sz="1800" u="none" cap="none" strike="noStrike">
                <a:solidFill>
                  <a:srgbClr val="666666"/>
                </a:solidFill>
                <a:latin typeface="Times New Roman"/>
                <a:ea typeface="Times New Roman"/>
                <a:cs typeface="Times New Roman"/>
                <a:sym typeface="Times New Roman"/>
              </a:rPr>
              <a:t>Develop and Test Solution/Implement Solution</a:t>
            </a:r>
            <a:endParaRPr b="0" i="1" sz="18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Times New Roman"/>
                <a:ea typeface="Times New Roman"/>
                <a:cs typeface="Times New Roman"/>
                <a:sym typeface="Times New Roman"/>
              </a:rPr>
              <a:t>Display of engineering drawings and final claw(s).</a:t>
            </a:r>
            <a:endParaRPr b="0" i="0" sz="14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Times New Roman"/>
                <a:ea typeface="Times New Roman"/>
                <a:cs typeface="Times New Roman"/>
                <a:sym typeface="Times New Roman"/>
              </a:rPr>
              <a:t>Comparisons of early concepts to final designs.</a:t>
            </a:r>
            <a:endParaRPr b="0" i="0" sz="14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61" name="Shape 261"/>
        <p:cNvGrpSpPr/>
        <p:nvPr/>
      </p:nvGrpSpPr>
      <p:grpSpPr>
        <a:xfrm>
          <a:off x="0" y="0"/>
          <a:ext cx="0" cy="0"/>
          <a:chOff x="0" y="0"/>
          <a:chExt cx="0" cy="0"/>
        </a:xfrm>
      </p:grpSpPr>
      <p:sp>
        <p:nvSpPr>
          <p:cNvPr id="262" name="Google Shape;262;p20"/>
          <p:cNvSpPr txBox="1"/>
          <p:nvPr/>
        </p:nvSpPr>
        <p:spPr>
          <a:xfrm>
            <a:off x="1552937" y="3918200"/>
            <a:ext cx="14838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263" name="Google Shape;263;p20"/>
          <p:cNvSpPr txBox="1"/>
          <p:nvPr/>
        </p:nvSpPr>
        <p:spPr>
          <a:xfrm>
            <a:off x="1695280" y="3918200"/>
            <a:ext cx="11991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Pincher</a:t>
            </a:r>
            <a:endParaRPr b="0" i="0" sz="2500" u="none" cap="none" strike="noStrike">
              <a:solidFill>
                <a:srgbClr val="666666"/>
              </a:solidFill>
              <a:latin typeface="Times New Roman"/>
              <a:ea typeface="Times New Roman"/>
              <a:cs typeface="Times New Roman"/>
              <a:sym typeface="Times New Roman"/>
            </a:endParaRPr>
          </a:p>
        </p:txBody>
      </p:sp>
      <p:pic>
        <p:nvPicPr>
          <p:cNvPr id="264" name="Google Shape;264;p20"/>
          <p:cNvPicPr preferRelativeResize="0"/>
          <p:nvPr/>
        </p:nvPicPr>
        <p:blipFill rotWithShape="1">
          <a:blip r:embed="rId3">
            <a:alphaModFix/>
          </a:blip>
          <a:srcRect b="0" l="0" r="0" t="0"/>
          <a:stretch/>
        </p:blipFill>
        <p:spPr>
          <a:xfrm>
            <a:off x="5347275" y="1051903"/>
            <a:ext cx="3589854" cy="2692383"/>
          </a:xfrm>
          <a:prstGeom prst="rect">
            <a:avLst/>
          </a:prstGeom>
          <a:noFill/>
          <a:ln>
            <a:noFill/>
          </a:ln>
        </p:spPr>
      </p:pic>
      <p:pic>
        <p:nvPicPr>
          <p:cNvPr id="265" name="Google Shape;265;p20"/>
          <p:cNvPicPr preferRelativeResize="0"/>
          <p:nvPr/>
        </p:nvPicPr>
        <p:blipFill rotWithShape="1">
          <a:blip r:embed="rId4">
            <a:alphaModFix/>
          </a:blip>
          <a:srcRect b="0" l="0" r="0" t="0"/>
          <a:stretch/>
        </p:blipFill>
        <p:spPr>
          <a:xfrm>
            <a:off x="897713" y="583975"/>
            <a:ext cx="2794230" cy="3222175"/>
          </a:xfrm>
          <a:prstGeom prst="rect">
            <a:avLst/>
          </a:prstGeom>
          <a:noFill/>
          <a:ln>
            <a:noFill/>
          </a:ln>
          <a:effectLst>
            <a:outerShdw blurRad="57150" rotWithShape="0" algn="bl" dir="3000000" dist="47625">
              <a:srgbClr val="000000">
                <a:alpha val="49803"/>
              </a:srgbClr>
            </a:outerShdw>
          </a:effectLst>
        </p:spPr>
      </p:pic>
      <p:sp>
        <p:nvSpPr>
          <p:cNvPr id="266" name="Google Shape;266;p20"/>
          <p:cNvSpPr txBox="1"/>
          <p:nvPr/>
        </p:nvSpPr>
        <p:spPr>
          <a:xfrm>
            <a:off x="5766343" y="3873375"/>
            <a:ext cx="27408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Prototyped By A.W.</a:t>
            </a:r>
            <a:endParaRPr b="0" i="0" sz="2500" u="none" cap="none" strike="noStrike">
              <a:solidFill>
                <a:srgbClr val="666666"/>
              </a:solidFill>
              <a:latin typeface="Times New Roman"/>
              <a:ea typeface="Times New Roman"/>
              <a:cs typeface="Times New Roman"/>
              <a:sym typeface="Times New Roman"/>
            </a:endParaRPr>
          </a:p>
        </p:txBody>
      </p:sp>
      <p:sp>
        <p:nvSpPr>
          <p:cNvPr id="267" name="Google Shape;267;p20"/>
          <p:cNvSpPr/>
          <p:nvPr/>
        </p:nvSpPr>
        <p:spPr>
          <a:xfrm>
            <a:off x="3962713" y="2123550"/>
            <a:ext cx="1199100" cy="448200"/>
          </a:xfrm>
          <a:prstGeom prst="rightArrow">
            <a:avLst>
              <a:gd fmla="val 50000" name="adj1"/>
              <a:gd fmla="val 50000" name="adj2"/>
            </a:avLst>
          </a:prstGeom>
          <a:solidFill>
            <a:srgbClr val="F2F2F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271" name="Shape 271"/>
        <p:cNvGrpSpPr/>
        <p:nvPr/>
      </p:nvGrpSpPr>
      <p:grpSpPr>
        <a:xfrm>
          <a:off x="0" y="0"/>
          <a:ext cx="0" cy="0"/>
          <a:chOff x="0" y="0"/>
          <a:chExt cx="0" cy="0"/>
        </a:xfrm>
      </p:grpSpPr>
      <p:sp>
        <p:nvSpPr>
          <p:cNvPr id="272" name="Google Shape;272;p21"/>
          <p:cNvSpPr txBox="1"/>
          <p:nvPr/>
        </p:nvSpPr>
        <p:spPr>
          <a:xfrm>
            <a:off x="1344600" y="3930725"/>
            <a:ext cx="18864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273" name="Google Shape;273;p21"/>
          <p:cNvPicPr preferRelativeResize="0"/>
          <p:nvPr/>
        </p:nvPicPr>
        <p:blipFill rotWithShape="1">
          <a:blip r:embed="rId3">
            <a:alphaModFix/>
          </a:blip>
          <a:srcRect b="0" l="0" r="0" t="0"/>
          <a:stretch/>
        </p:blipFill>
        <p:spPr>
          <a:xfrm>
            <a:off x="5398850" y="486390"/>
            <a:ext cx="2568326" cy="3424425"/>
          </a:xfrm>
          <a:prstGeom prst="rect">
            <a:avLst/>
          </a:prstGeom>
          <a:noFill/>
          <a:ln>
            <a:noFill/>
          </a:ln>
        </p:spPr>
      </p:pic>
      <p:sp>
        <p:nvSpPr>
          <p:cNvPr id="274" name="Google Shape;274;p21"/>
          <p:cNvSpPr txBox="1"/>
          <p:nvPr/>
        </p:nvSpPr>
        <p:spPr>
          <a:xfrm>
            <a:off x="1190850" y="3930713"/>
            <a:ext cx="21939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Gear Clamp</a:t>
            </a:r>
            <a:endParaRPr b="0" i="0" sz="2500" u="none" cap="none" strike="noStrike">
              <a:solidFill>
                <a:srgbClr val="666666"/>
              </a:solidFill>
              <a:latin typeface="Times New Roman"/>
              <a:ea typeface="Times New Roman"/>
              <a:cs typeface="Times New Roman"/>
              <a:sym typeface="Times New Roman"/>
            </a:endParaRPr>
          </a:p>
        </p:txBody>
      </p:sp>
      <p:pic>
        <p:nvPicPr>
          <p:cNvPr id="275" name="Google Shape;275;p21"/>
          <p:cNvPicPr preferRelativeResize="0"/>
          <p:nvPr/>
        </p:nvPicPr>
        <p:blipFill rotWithShape="1">
          <a:blip r:embed="rId4">
            <a:alphaModFix/>
          </a:blip>
          <a:srcRect b="0" l="0" r="0" t="0"/>
          <a:stretch/>
        </p:blipFill>
        <p:spPr>
          <a:xfrm>
            <a:off x="828099" y="740075"/>
            <a:ext cx="2919399" cy="3078601"/>
          </a:xfrm>
          <a:prstGeom prst="rect">
            <a:avLst/>
          </a:prstGeom>
          <a:noFill/>
          <a:ln>
            <a:noFill/>
          </a:ln>
        </p:spPr>
      </p:pic>
      <p:sp>
        <p:nvSpPr>
          <p:cNvPr id="276" name="Google Shape;276;p21"/>
          <p:cNvSpPr txBox="1"/>
          <p:nvPr/>
        </p:nvSpPr>
        <p:spPr>
          <a:xfrm>
            <a:off x="5109368" y="3930725"/>
            <a:ext cx="31473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Prototyped By B.L.</a:t>
            </a:r>
            <a:endParaRPr b="0" i="0" sz="2500" u="none" cap="none" strike="noStrike">
              <a:solidFill>
                <a:srgbClr val="666666"/>
              </a:solidFill>
              <a:latin typeface="Times New Roman"/>
              <a:ea typeface="Times New Roman"/>
              <a:cs typeface="Times New Roman"/>
              <a:sym typeface="Times New Roman"/>
            </a:endParaRPr>
          </a:p>
        </p:txBody>
      </p:sp>
      <p:sp>
        <p:nvSpPr>
          <p:cNvPr id="277" name="Google Shape;277;p21"/>
          <p:cNvSpPr/>
          <p:nvPr/>
        </p:nvSpPr>
        <p:spPr>
          <a:xfrm>
            <a:off x="3973625" y="1974500"/>
            <a:ext cx="1199100" cy="448200"/>
          </a:xfrm>
          <a:prstGeom prst="rightArrow">
            <a:avLst>
              <a:gd fmla="val 50000" name="adj1"/>
              <a:gd fmla="val 50000" name="adj2"/>
            </a:avLst>
          </a:prstGeom>
          <a:solidFill>
            <a:srgbClr val="F2F2F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81" name="Shape 281"/>
        <p:cNvGrpSpPr/>
        <p:nvPr/>
      </p:nvGrpSpPr>
      <p:grpSpPr>
        <a:xfrm>
          <a:off x="0" y="0"/>
          <a:ext cx="0" cy="0"/>
          <a:chOff x="0" y="0"/>
          <a:chExt cx="0" cy="0"/>
        </a:xfrm>
      </p:grpSpPr>
      <p:sp>
        <p:nvSpPr>
          <p:cNvPr id="282" name="Google Shape;282;p22"/>
          <p:cNvSpPr txBox="1"/>
          <p:nvPr/>
        </p:nvSpPr>
        <p:spPr>
          <a:xfrm>
            <a:off x="435950" y="4005800"/>
            <a:ext cx="37026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283" name="Google Shape;283;p22"/>
          <p:cNvPicPr preferRelativeResize="0"/>
          <p:nvPr/>
        </p:nvPicPr>
        <p:blipFill rotWithShape="1">
          <a:blip r:embed="rId3">
            <a:alphaModFix/>
          </a:blip>
          <a:srcRect b="0" l="0" r="0" t="0"/>
          <a:stretch/>
        </p:blipFill>
        <p:spPr>
          <a:xfrm>
            <a:off x="5313824" y="976277"/>
            <a:ext cx="3672982" cy="2754749"/>
          </a:xfrm>
          <a:prstGeom prst="rect">
            <a:avLst/>
          </a:prstGeom>
          <a:noFill/>
          <a:ln>
            <a:noFill/>
          </a:ln>
        </p:spPr>
      </p:pic>
      <p:pic>
        <p:nvPicPr>
          <p:cNvPr id="284" name="Google Shape;284;p22"/>
          <p:cNvPicPr preferRelativeResize="0"/>
          <p:nvPr/>
        </p:nvPicPr>
        <p:blipFill rotWithShape="1">
          <a:blip r:embed="rId4">
            <a:alphaModFix/>
          </a:blip>
          <a:srcRect b="0" l="27473" r="0" t="26393"/>
          <a:stretch/>
        </p:blipFill>
        <p:spPr>
          <a:xfrm>
            <a:off x="1071000" y="568301"/>
            <a:ext cx="2457550" cy="3325450"/>
          </a:xfrm>
          <a:prstGeom prst="rect">
            <a:avLst/>
          </a:prstGeom>
          <a:noFill/>
          <a:ln>
            <a:noFill/>
          </a:ln>
          <a:effectLst>
            <a:outerShdw blurRad="42863" rotWithShape="0" algn="bl" dir="3000000" dist="47625">
              <a:srgbClr val="000000">
                <a:alpha val="61960"/>
              </a:srgbClr>
            </a:outerShdw>
          </a:effectLst>
        </p:spPr>
      </p:pic>
      <p:sp>
        <p:nvSpPr>
          <p:cNvPr id="285" name="Google Shape;285;p22"/>
          <p:cNvSpPr txBox="1"/>
          <p:nvPr/>
        </p:nvSpPr>
        <p:spPr>
          <a:xfrm>
            <a:off x="258125" y="4005800"/>
            <a:ext cx="40833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Wall Scooper; 2nd iteration</a:t>
            </a:r>
            <a:endParaRPr b="0" i="0" sz="2500" u="none" cap="none" strike="noStrike">
              <a:solidFill>
                <a:srgbClr val="666666"/>
              </a:solidFill>
              <a:latin typeface="Times New Roman"/>
              <a:ea typeface="Times New Roman"/>
              <a:cs typeface="Times New Roman"/>
              <a:sym typeface="Times New Roman"/>
            </a:endParaRPr>
          </a:p>
        </p:txBody>
      </p:sp>
      <p:sp>
        <p:nvSpPr>
          <p:cNvPr id="286" name="Google Shape;286;p22"/>
          <p:cNvSpPr txBox="1"/>
          <p:nvPr/>
        </p:nvSpPr>
        <p:spPr>
          <a:xfrm>
            <a:off x="5201425" y="4005800"/>
            <a:ext cx="40833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Prototyped by Y.J.</a:t>
            </a:r>
            <a:endParaRPr b="0" i="0" sz="2500" u="none" cap="none" strike="noStrike">
              <a:solidFill>
                <a:srgbClr val="666666"/>
              </a:solidFill>
              <a:latin typeface="Times New Roman"/>
              <a:ea typeface="Times New Roman"/>
              <a:cs typeface="Times New Roman"/>
              <a:sym typeface="Times New Roman"/>
            </a:endParaRPr>
          </a:p>
        </p:txBody>
      </p:sp>
      <p:sp>
        <p:nvSpPr>
          <p:cNvPr id="287" name="Google Shape;287;p22"/>
          <p:cNvSpPr/>
          <p:nvPr/>
        </p:nvSpPr>
        <p:spPr>
          <a:xfrm>
            <a:off x="3975738" y="2123550"/>
            <a:ext cx="1199100" cy="448200"/>
          </a:xfrm>
          <a:prstGeom prst="rightArrow">
            <a:avLst>
              <a:gd fmla="val 50000" name="adj1"/>
              <a:gd fmla="val 50000" name="adj2"/>
            </a:avLst>
          </a:prstGeom>
          <a:solidFill>
            <a:srgbClr val="F2F2F2"/>
          </a:solidFill>
          <a:ln cap="flat" cmpd="sng" w="19050">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1" name="Shape 291"/>
        <p:cNvGrpSpPr/>
        <p:nvPr/>
      </p:nvGrpSpPr>
      <p:grpSpPr>
        <a:xfrm>
          <a:off x="0" y="0"/>
          <a:ext cx="0" cy="0"/>
          <a:chOff x="0" y="0"/>
          <a:chExt cx="0" cy="0"/>
        </a:xfrm>
      </p:grpSpPr>
      <p:sp>
        <p:nvSpPr>
          <p:cNvPr id="292" name="Google Shape;292;p23"/>
          <p:cNvSpPr txBox="1"/>
          <p:nvPr/>
        </p:nvSpPr>
        <p:spPr>
          <a:xfrm>
            <a:off x="580800" y="3777825"/>
            <a:ext cx="30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3"/>
          <p:cNvSpPr txBox="1"/>
          <p:nvPr>
            <p:ph type="ctrTitle"/>
          </p:nvPr>
        </p:nvSpPr>
        <p:spPr>
          <a:xfrm>
            <a:off x="311700" y="2212200"/>
            <a:ext cx="8520600" cy="71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solidFill>
                  <a:srgbClr val="666666"/>
                </a:solidFill>
                <a:latin typeface="Times New Roman"/>
                <a:ea typeface="Times New Roman"/>
                <a:cs typeface="Times New Roman"/>
                <a:sym typeface="Times New Roman"/>
              </a:rPr>
              <a:t>Identify Promising Solutions</a:t>
            </a:r>
            <a:endParaRPr sz="4800">
              <a:solidFill>
                <a:srgbClr val="666666"/>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97" name="Shape 297"/>
        <p:cNvGrpSpPr/>
        <p:nvPr/>
      </p:nvGrpSpPr>
      <p:grpSpPr>
        <a:xfrm>
          <a:off x="0" y="0"/>
          <a:ext cx="0" cy="0"/>
          <a:chOff x="0" y="0"/>
          <a:chExt cx="0" cy="0"/>
        </a:xfrm>
      </p:grpSpPr>
      <p:sp>
        <p:nvSpPr>
          <p:cNvPr id="298" name="Google Shape;298;p24"/>
          <p:cNvSpPr txBox="1"/>
          <p:nvPr/>
        </p:nvSpPr>
        <p:spPr>
          <a:xfrm>
            <a:off x="1423200" y="263600"/>
            <a:ext cx="17256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299" name="Google Shape;299;p24"/>
          <p:cNvSpPr txBox="1"/>
          <p:nvPr/>
        </p:nvSpPr>
        <p:spPr>
          <a:xfrm>
            <a:off x="5956000" y="308925"/>
            <a:ext cx="16380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00" name="Google Shape;300;p24"/>
          <p:cNvSpPr txBox="1"/>
          <p:nvPr/>
        </p:nvSpPr>
        <p:spPr>
          <a:xfrm>
            <a:off x="0" y="263600"/>
            <a:ext cx="4572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Screening </a:t>
            </a:r>
            <a:endParaRPr b="1" i="0" sz="1600" u="none" cap="none" strike="noStrike">
              <a:solidFill>
                <a:srgbClr val="666666"/>
              </a:solidFill>
              <a:latin typeface="Times New Roman"/>
              <a:ea typeface="Times New Roman"/>
              <a:cs typeface="Times New Roman"/>
              <a:sym typeface="Times New Roman"/>
            </a:endParaRPr>
          </a:p>
        </p:txBody>
      </p:sp>
      <p:sp>
        <p:nvSpPr>
          <p:cNvPr id="301" name="Google Shape;301;p24"/>
          <p:cNvSpPr txBox="1"/>
          <p:nvPr/>
        </p:nvSpPr>
        <p:spPr>
          <a:xfrm>
            <a:off x="0" y="1793326"/>
            <a:ext cx="4572000" cy="1846629"/>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The requirements were:</a:t>
            </a:r>
            <a:endParaRPr b="0" i="0" sz="1800" u="none" cap="none" strike="noStrike">
              <a:solidFill>
                <a:srgbClr val="666666"/>
              </a:solidFill>
              <a:latin typeface="Times New Roman"/>
              <a:ea typeface="Times New Roman"/>
              <a:cs typeface="Times New Roman"/>
              <a:sym typeface="Times New Roman"/>
            </a:endParaRPr>
          </a:p>
          <a:p>
            <a:pPr indent="-342900" lvl="1" marL="9144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Create autonomous retrieval system</a:t>
            </a:r>
            <a:endParaRPr b="0" i="0" sz="1800" u="none" cap="none" strike="noStrike">
              <a:solidFill>
                <a:srgbClr val="666666"/>
              </a:solidFill>
              <a:latin typeface="Times New Roman"/>
              <a:ea typeface="Times New Roman"/>
              <a:cs typeface="Times New Roman"/>
              <a:sym typeface="Times New Roman"/>
            </a:endParaRPr>
          </a:p>
          <a:p>
            <a:pPr indent="-342900" lvl="1" marL="9144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Using permitted materials only</a:t>
            </a:r>
            <a:endParaRPr b="0" i="0" sz="18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666666"/>
              </a:buClr>
              <a:buSzPts val="1800"/>
              <a:buFont typeface="Times New Roman"/>
              <a:buChar char="●"/>
            </a:pPr>
            <a:r>
              <a:rPr b="0" i="0" lang="en" sz="1800" u="none" cap="none" strike="noStrike">
                <a:solidFill>
                  <a:srgbClr val="666666"/>
                </a:solidFill>
                <a:latin typeface="Times New Roman"/>
                <a:ea typeface="Times New Roman"/>
                <a:cs typeface="Times New Roman"/>
                <a:sym typeface="Times New Roman"/>
              </a:rPr>
              <a:t>5 designs moved forward to ranking</a:t>
            </a:r>
            <a:endParaRPr/>
          </a:p>
        </p:txBody>
      </p:sp>
      <p:sp>
        <p:nvSpPr>
          <p:cNvPr id="302" name="Google Shape;302;p24"/>
          <p:cNvSpPr txBox="1"/>
          <p:nvPr/>
        </p:nvSpPr>
        <p:spPr>
          <a:xfrm>
            <a:off x="5836000" y="308925"/>
            <a:ext cx="18780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Ranking</a:t>
            </a:r>
            <a:endParaRPr b="1" i="0" sz="1600" u="none" cap="none" strike="noStrike">
              <a:solidFill>
                <a:srgbClr val="666666"/>
              </a:solidFill>
              <a:latin typeface="Times New Roman"/>
              <a:ea typeface="Times New Roman"/>
              <a:cs typeface="Times New Roman"/>
              <a:sym typeface="Times New Roman"/>
            </a:endParaRPr>
          </a:p>
        </p:txBody>
      </p:sp>
      <p:sp>
        <p:nvSpPr>
          <p:cNvPr id="303" name="Google Shape;303;p24"/>
          <p:cNvSpPr txBox="1"/>
          <p:nvPr/>
        </p:nvSpPr>
        <p:spPr>
          <a:xfrm>
            <a:off x="4572100" y="938675"/>
            <a:ext cx="4572000" cy="3139291"/>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666666"/>
              </a:buClr>
              <a:buSzPts val="1600"/>
              <a:buFont typeface="Times New Roman"/>
              <a:buChar char="●"/>
            </a:pPr>
            <a:r>
              <a:rPr b="0" i="0" lang="en" sz="1600" u="none" cap="none" strike="noStrike">
                <a:solidFill>
                  <a:srgbClr val="666666"/>
                </a:solidFill>
                <a:latin typeface="Times New Roman"/>
                <a:ea typeface="Times New Roman"/>
                <a:cs typeface="Times New Roman"/>
                <a:sym typeface="Times New Roman"/>
              </a:rPr>
              <a:t>Our ranking process is conducted in a voting scheme. We decided to advance the top 3 designs into scoring.</a:t>
            </a:r>
            <a:endParaRPr/>
          </a:p>
          <a:p>
            <a:pPr indent="0" lvl="0" marL="127000" marR="0" rtl="0" algn="l">
              <a:lnSpc>
                <a:spcPct val="100000"/>
              </a:lnSpc>
              <a:spcBef>
                <a:spcPts val="0"/>
              </a:spcBef>
              <a:spcAft>
                <a:spcPts val="0"/>
              </a:spcAft>
              <a:buNone/>
            </a:pPr>
            <a:r>
              <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Times New Roman"/>
                <a:ea typeface="Times New Roman"/>
                <a:cs typeface="Times New Roman"/>
                <a:sym typeface="Times New Roman"/>
              </a:rPr>
              <a:t>1. Super Scooper		2. Pincher</a:t>
            </a:r>
            <a:endParaRPr b="0" i="0" sz="16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Times New Roman"/>
                <a:ea typeface="Times New Roman"/>
                <a:cs typeface="Times New Roman"/>
                <a:sym typeface="Times New Roman"/>
              </a:rPr>
              <a:t>3. Thread Clone</a:t>
            </a:r>
            <a:endParaRPr b="0" i="0" sz="1600" u="none" cap="none" strike="noStrike">
              <a:solidFill>
                <a:srgbClr val="666666"/>
              </a:solidFill>
              <a:latin typeface="Times New Roman"/>
              <a:ea typeface="Times New Roman"/>
              <a:cs typeface="Times New Roman"/>
              <a:sym typeface="Times New Roman"/>
            </a:endParaRPr>
          </a:p>
        </p:txBody>
      </p:sp>
      <p:pic>
        <p:nvPicPr>
          <p:cNvPr id="304" name="Google Shape;304;p24"/>
          <p:cNvPicPr preferRelativeResize="0"/>
          <p:nvPr/>
        </p:nvPicPr>
        <p:blipFill rotWithShape="1">
          <a:blip r:embed="rId3">
            <a:alphaModFix/>
          </a:blip>
          <a:srcRect b="0" l="0" r="0" t="0"/>
          <a:stretch/>
        </p:blipFill>
        <p:spPr>
          <a:xfrm>
            <a:off x="4766922" y="2284407"/>
            <a:ext cx="1638077" cy="1355548"/>
          </a:xfrm>
          <a:prstGeom prst="rect">
            <a:avLst/>
          </a:prstGeom>
          <a:noFill/>
          <a:ln>
            <a:noFill/>
          </a:ln>
        </p:spPr>
      </p:pic>
      <p:pic>
        <p:nvPicPr>
          <p:cNvPr id="305" name="Google Shape;305;p24"/>
          <p:cNvPicPr preferRelativeResize="0"/>
          <p:nvPr/>
        </p:nvPicPr>
        <p:blipFill rotWithShape="1">
          <a:blip r:embed="rId4">
            <a:alphaModFix/>
          </a:blip>
          <a:srcRect b="0" l="0" r="0" t="0"/>
          <a:stretch/>
        </p:blipFill>
        <p:spPr>
          <a:xfrm>
            <a:off x="4766921" y="4018334"/>
            <a:ext cx="1638077" cy="1228550"/>
          </a:xfrm>
          <a:prstGeom prst="rect">
            <a:avLst/>
          </a:prstGeom>
          <a:noFill/>
          <a:ln>
            <a:noFill/>
          </a:ln>
        </p:spPr>
      </p:pic>
      <p:pic>
        <p:nvPicPr>
          <p:cNvPr id="306" name="Google Shape;306;p24"/>
          <p:cNvPicPr preferRelativeResize="0"/>
          <p:nvPr/>
        </p:nvPicPr>
        <p:blipFill rotWithShape="1">
          <a:blip r:embed="rId5">
            <a:alphaModFix/>
          </a:blip>
          <a:srcRect b="0" l="0" r="0" t="0"/>
          <a:stretch/>
        </p:blipFill>
        <p:spPr>
          <a:xfrm>
            <a:off x="7143946" y="2323698"/>
            <a:ext cx="1431433" cy="19085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0" name="Shape 310"/>
        <p:cNvGrpSpPr/>
        <p:nvPr/>
      </p:nvGrpSpPr>
      <p:grpSpPr>
        <a:xfrm>
          <a:off x="0" y="0"/>
          <a:ext cx="0" cy="0"/>
          <a:chOff x="0" y="0"/>
          <a:chExt cx="0" cy="0"/>
        </a:xfrm>
      </p:grpSpPr>
      <p:sp>
        <p:nvSpPr>
          <p:cNvPr id="311" name="Google Shape;311;p25"/>
          <p:cNvSpPr txBox="1"/>
          <p:nvPr/>
        </p:nvSpPr>
        <p:spPr>
          <a:xfrm>
            <a:off x="3186325" y="278025"/>
            <a:ext cx="26007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12" name="Google Shape;312;p25"/>
          <p:cNvSpPr txBox="1"/>
          <p:nvPr/>
        </p:nvSpPr>
        <p:spPr>
          <a:xfrm>
            <a:off x="3305875" y="278025"/>
            <a:ext cx="23616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Scoring Criteria</a:t>
            </a:r>
            <a:endParaRPr b="0" i="0" sz="2500" u="none" cap="none" strike="noStrike">
              <a:solidFill>
                <a:srgbClr val="666666"/>
              </a:solidFill>
              <a:latin typeface="Times New Roman"/>
              <a:ea typeface="Times New Roman"/>
              <a:cs typeface="Times New Roman"/>
              <a:sym typeface="Times New Roman"/>
            </a:endParaRPr>
          </a:p>
        </p:txBody>
      </p:sp>
      <p:sp>
        <p:nvSpPr>
          <p:cNvPr id="313" name="Google Shape;313;p25"/>
          <p:cNvSpPr txBox="1"/>
          <p:nvPr/>
        </p:nvSpPr>
        <p:spPr>
          <a:xfrm>
            <a:off x="366475" y="2658225"/>
            <a:ext cx="4104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666666"/>
              </a:solidFill>
              <a:latin typeface="Times New Roman"/>
              <a:ea typeface="Times New Roman"/>
              <a:cs typeface="Times New Roman"/>
              <a:sym typeface="Times New Roman"/>
            </a:endParaRPr>
          </a:p>
        </p:txBody>
      </p:sp>
      <p:sp>
        <p:nvSpPr>
          <p:cNvPr id="314" name="Google Shape;314;p25"/>
          <p:cNvSpPr txBox="1"/>
          <p:nvPr/>
        </p:nvSpPr>
        <p:spPr>
          <a:xfrm>
            <a:off x="366475" y="1067275"/>
            <a:ext cx="8518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666666"/>
                </a:solidFill>
                <a:latin typeface="Times New Roman"/>
                <a:ea typeface="Times New Roman"/>
                <a:cs typeface="Times New Roman"/>
                <a:sym typeface="Times New Roman"/>
              </a:rPr>
              <a:t>The prototypes are scored based on the criteria taken from design specifications:</a:t>
            </a:r>
            <a:endParaRPr b="1" i="0" sz="1700" u="none" cap="none" strike="noStrike">
              <a:solidFill>
                <a:srgbClr val="666666"/>
              </a:solidFill>
              <a:latin typeface="Times New Roman"/>
              <a:ea typeface="Times New Roman"/>
              <a:cs typeface="Times New Roman"/>
              <a:sym typeface="Times New Roman"/>
            </a:endParaRPr>
          </a:p>
        </p:txBody>
      </p:sp>
      <p:sp>
        <p:nvSpPr>
          <p:cNvPr id="315" name="Google Shape;315;p25"/>
          <p:cNvSpPr txBox="1"/>
          <p:nvPr/>
        </p:nvSpPr>
        <p:spPr>
          <a:xfrm>
            <a:off x="436275" y="1748825"/>
            <a:ext cx="49893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666666"/>
              </a:buClr>
              <a:buSzPts val="2400"/>
              <a:buFont typeface="Times New Roman"/>
              <a:buChar char="●"/>
            </a:pPr>
            <a:r>
              <a:rPr b="0" i="0" lang="en" sz="2400" u="none" cap="none" strike="noStrike">
                <a:solidFill>
                  <a:srgbClr val="666666"/>
                </a:solidFill>
                <a:latin typeface="Times New Roman"/>
                <a:ea typeface="Times New Roman"/>
                <a:cs typeface="Times New Roman"/>
                <a:sym typeface="Times New Roman"/>
              </a:rPr>
              <a:t>Able to pick up variety of objects</a:t>
            </a:r>
            <a:endParaRPr b="0" i="0" sz="2400" u="none" cap="none" strike="noStrike">
              <a:solidFill>
                <a:srgbClr val="666666"/>
              </a:solidFill>
              <a:latin typeface="Times New Roman"/>
              <a:ea typeface="Times New Roman"/>
              <a:cs typeface="Times New Roman"/>
              <a:sym typeface="Times New Roman"/>
            </a:endParaRPr>
          </a:p>
        </p:txBody>
      </p:sp>
      <p:sp>
        <p:nvSpPr>
          <p:cNvPr id="316" name="Google Shape;316;p25"/>
          <p:cNvSpPr txBox="1"/>
          <p:nvPr/>
        </p:nvSpPr>
        <p:spPr>
          <a:xfrm>
            <a:off x="4998000" y="2465825"/>
            <a:ext cx="30000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666666"/>
              </a:buClr>
              <a:buSzPts val="2400"/>
              <a:buFont typeface="Times New Roman"/>
              <a:buChar char="●"/>
            </a:pPr>
            <a:r>
              <a:rPr b="0" i="0" lang="en" sz="2400" u="none" cap="none" strike="noStrike">
                <a:solidFill>
                  <a:srgbClr val="666666"/>
                </a:solidFill>
                <a:latin typeface="Times New Roman"/>
                <a:ea typeface="Times New Roman"/>
                <a:cs typeface="Times New Roman"/>
                <a:sym typeface="Times New Roman"/>
              </a:rPr>
              <a:t>Weight Capacity</a:t>
            </a:r>
            <a:endParaRPr b="0" i="0" sz="2400" u="none" cap="none" strike="noStrike">
              <a:solidFill>
                <a:srgbClr val="666666"/>
              </a:solidFill>
              <a:latin typeface="Times New Roman"/>
              <a:ea typeface="Times New Roman"/>
              <a:cs typeface="Times New Roman"/>
              <a:sym typeface="Times New Roman"/>
            </a:endParaRPr>
          </a:p>
        </p:txBody>
      </p:sp>
      <p:sp>
        <p:nvSpPr>
          <p:cNvPr id="317" name="Google Shape;317;p25"/>
          <p:cNvSpPr txBox="1"/>
          <p:nvPr/>
        </p:nvSpPr>
        <p:spPr>
          <a:xfrm>
            <a:off x="5010900" y="3576975"/>
            <a:ext cx="3456900" cy="9234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666666"/>
              </a:buClr>
              <a:buSzPts val="2400"/>
              <a:buFont typeface="Times New Roman"/>
              <a:buChar char="●"/>
            </a:pPr>
            <a:r>
              <a:rPr b="0" i="0" lang="en" sz="2400" u="none" cap="none" strike="noStrike">
                <a:solidFill>
                  <a:srgbClr val="666666"/>
                </a:solidFill>
                <a:latin typeface="Times New Roman"/>
                <a:ea typeface="Times New Roman"/>
                <a:cs typeface="Times New Roman"/>
                <a:sym typeface="Times New Roman"/>
              </a:rPr>
              <a:t>Pick up and drop off speed</a:t>
            </a:r>
            <a:endParaRPr b="0" i="0" sz="2400" u="none" cap="none" strike="noStrike">
              <a:solidFill>
                <a:srgbClr val="666666"/>
              </a:solidFill>
              <a:latin typeface="Times New Roman"/>
              <a:ea typeface="Times New Roman"/>
              <a:cs typeface="Times New Roman"/>
              <a:sym typeface="Times New Roman"/>
            </a:endParaRPr>
          </a:p>
        </p:txBody>
      </p:sp>
      <p:sp>
        <p:nvSpPr>
          <p:cNvPr id="318" name="Google Shape;318;p25"/>
          <p:cNvSpPr txBox="1"/>
          <p:nvPr/>
        </p:nvSpPr>
        <p:spPr>
          <a:xfrm>
            <a:off x="436275" y="3793325"/>
            <a:ext cx="36591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666666"/>
              </a:buClr>
              <a:buSzPts val="2400"/>
              <a:buFont typeface="Times New Roman"/>
              <a:buChar char="●"/>
            </a:pPr>
            <a:r>
              <a:rPr b="0" i="0" lang="en" sz="2400" u="none" cap="none" strike="noStrike">
                <a:solidFill>
                  <a:srgbClr val="666666"/>
                </a:solidFill>
                <a:latin typeface="Times New Roman"/>
                <a:ea typeface="Times New Roman"/>
                <a:cs typeface="Times New Roman"/>
                <a:sym typeface="Times New Roman"/>
              </a:rPr>
              <a:t>Accuracy/error margin</a:t>
            </a:r>
            <a:endParaRPr b="0" i="0" sz="2400" u="none" cap="none" strike="noStrike">
              <a:solidFill>
                <a:srgbClr val="666666"/>
              </a:solidFill>
              <a:latin typeface="Times New Roman"/>
              <a:ea typeface="Times New Roman"/>
              <a:cs typeface="Times New Roman"/>
              <a:sym typeface="Times New Roman"/>
            </a:endParaRPr>
          </a:p>
        </p:txBody>
      </p:sp>
      <p:sp>
        <p:nvSpPr>
          <p:cNvPr id="319" name="Google Shape;319;p25"/>
          <p:cNvSpPr txBox="1"/>
          <p:nvPr/>
        </p:nvSpPr>
        <p:spPr>
          <a:xfrm>
            <a:off x="436275" y="2742875"/>
            <a:ext cx="3417300" cy="923299"/>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666666"/>
              </a:buClr>
              <a:buSzPts val="2400"/>
              <a:buFont typeface="Times New Roman"/>
              <a:buChar char="●"/>
            </a:pPr>
            <a:r>
              <a:rPr b="0" i="0" lang="en" sz="2400" u="none" cap="none" strike="noStrike">
                <a:solidFill>
                  <a:srgbClr val="666666"/>
                </a:solidFill>
                <a:latin typeface="Times New Roman"/>
                <a:ea typeface="Times New Roman"/>
                <a:cs typeface="Times New Roman"/>
                <a:sym typeface="Times New Roman"/>
              </a:rPr>
              <a:t># of objects picked up within 4 minutes</a:t>
            </a:r>
            <a:endParaRPr b="0" i="0" sz="24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3" name="Shape 323"/>
        <p:cNvGrpSpPr/>
        <p:nvPr/>
      </p:nvGrpSpPr>
      <p:grpSpPr>
        <a:xfrm>
          <a:off x="0" y="0"/>
          <a:ext cx="0" cy="0"/>
          <a:chOff x="0" y="0"/>
          <a:chExt cx="0" cy="0"/>
        </a:xfrm>
      </p:grpSpPr>
      <p:sp>
        <p:nvSpPr>
          <p:cNvPr id="324" name="Google Shape;324;p26"/>
          <p:cNvSpPr txBox="1"/>
          <p:nvPr/>
        </p:nvSpPr>
        <p:spPr>
          <a:xfrm>
            <a:off x="746550" y="215700"/>
            <a:ext cx="37629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25" name="Google Shape;325;p26"/>
          <p:cNvSpPr txBox="1"/>
          <p:nvPr/>
        </p:nvSpPr>
        <p:spPr>
          <a:xfrm>
            <a:off x="746550" y="939950"/>
            <a:ext cx="7650900" cy="341629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Times New Roman"/>
                <a:ea typeface="Times New Roman"/>
                <a:cs typeface="Times New Roman"/>
                <a:sym typeface="Times New Roman"/>
              </a:rPr>
              <a:t>Applying our rubric, the final scores out of 10 are:</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666666"/>
              </a:buClr>
              <a:buSzPts val="1600"/>
              <a:buFont typeface="Times New Roman"/>
              <a:buChar char="●"/>
            </a:pPr>
            <a:r>
              <a:rPr b="0" i="0" lang="en" sz="1600" u="none" cap="none" strike="noStrike">
                <a:solidFill>
                  <a:srgbClr val="666666"/>
                </a:solidFill>
                <a:latin typeface="Times New Roman"/>
                <a:ea typeface="Times New Roman"/>
                <a:cs typeface="Times New Roman"/>
                <a:sym typeface="Times New Roman"/>
              </a:rPr>
              <a:t>The Super Scooper	 5.55</a:t>
            </a:r>
            <a:endParaRPr b="0" i="0" sz="1600" u="none" cap="none" strike="noStrike">
              <a:solidFill>
                <a:srgbClr val="666666"/>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666666"/>
              </a:buClr>
              <a:buSzPts val="1600"/>
              <a:buFont typeface="Times New Roman"/>
              <a:buChar char="●"/>
            </a:pPr>
            <a:r>
              <a:rPr b="0" i="0" lang="en" sz="1600" u="none" cap="none" strike="noStrike">
                <a:solidFill>
                  <a:srgbClr val="666666"/>
                </a:solidFill>
                <a:latin typeface="Times New Roman"/>
                <a:ea typeface="Times New Roman"/>
                <a:cs typeface="Times New Roman"/>
                <a:sym typeface="Times New Roman"/>
              </a:rPr>
              <a:t>The Pincher		 5.35</a:t>
            </a:r>
            <a:endParaRPr b="0" i="0" sz="1600" u="none" cap="none" strike="noStrike">
              <a:solidFill>
                <a:srgbClr val="666666"/>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666666"/>
              </a:buClr>
              <a:buSzPts val="1600"/>
              <a:buFont typeface="Times New Roman"/>
              <a:buChar char="●"/>
            </a:pPr>
            <a:r>
              <a:rPr b="0" i="0" lang="en" sz="1600" u="none" cap="none" strike="noStrike">
                <a:solidFill>
                  <a:srgbClr val="666666"/>
                </a:solidFill>
                <a:latin typeface="Times New Roman"/>
                <a:ea typeface="Times New Roman"/>
                <a:cs typeface="Times New Roman"/>
                <a:sym typeface="Times New Roman"/>
              </a:rPr>
              <a:t>The Thread Clone	 4.15</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Analysis</a:t>
            </a:r>
            <a:endParaRPr b="1" i="0" sz="18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latin typeface="Times New Roman"/>
                <a:ea typeface="Times New Roman"/>
                <a:cs typeface="Times New Roman"/>
                <a:sym typeface="Times New Roman"/>
              </a:rPr>
              <a:t>The Super Scooper and The Pincher have similar scores, but are both greater than Thread Clone. We chose to move forward with Super Scooper and Pincher due to their effectiveness in their respective categories. The Super Scooper, could pick up heavy objects with ease and was capable of holding things of different shapes and sizes. The Pincher could stack objects consistently and keep them at the same orientation.</a:t>
            </a:r>
            <a:endParaRPr b="0" i="0" sz="1600" u="none" cap="none" strike="noStrike">
              <a:solidFill>
                <a:srgbClr val="666666"/>
              </a:solidFill>
              <a:latin typeface="Times New Roman"/>
              <a:ea typeface="Times New Roman"/>
              <a:cs typeface="Times New Roman"/>
              <a:sym typeface="Times New Roman"/>
            </a:endParaRPr>
          </a:p>
        </p:txBody>
      </p:sp>
      <p:sp>
        <p:nvSpPr>
          <p:cNvPr id="326" name="Google Shape;326;p26"/>
          <p:cNvSpPr txBox="1"/>
          <p:nvPr/>
        </p:nvSpPr>
        <p:spPr>
          <a:xfrm>
            <a:off x="746550" y="215700"/>
            <a:ext cx="37629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Scoring Results &amp; Analysis</a:t>
            </a:r>
            <a:endParaRPr b="1" i="0" sz="16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0" name="Shape 330"/>
        <p:cNvGrpSpPr/>
        <p:nvPr/>
      </p:nvGrpSpPr>
      <p:grpSpPr>
        <a:xfrm>
          <a:off x="0" y="0"/>
          <a:ext cx="0" cy="0"/>
          <a:chOff x="0" y="0"/>
          <a:chExt cx="0" cy="0"/>
        </a:xfrm>
      </p:grpSpPr>
      <p:sp>
        <p:nvSpPr>
          <p:cNvPr id="331" name="Google Shape;331;p27"/>
          <p:cNvSpPr txBox="1"/>
          <p:nvPr/>
        </p:nvSpPr>
        <p:spPr>
          <a:xfrm>
            <a:off x="580800" y="3777825"/>
            <a:ext cx="30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7"/>
          <p:cNvSpPr txBox="1"/>
          <p:nvPr>
            <p:ph type="ctrTitle"/>
          </p:nvPr>
        </p:nvSpPr>
        <p:spPr>
          <a:xfrm>
            <a:off x="-77700" y="2071600"/>
            <a:ext cx="9299400" cy="71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solidFill>
                  <a:srgbClr val="666666"/>
                </a:solidFill>
                <a:latin typeface="Times New Roman"/>
                <a:ea typeface="Times New Roman"/>
                <a:cs typeface="Times New Roman"/>
                <a:sym typeface="Times New Roman"/>
              </a:rPr>
              <a:t>Develop and Test/Implement Solutions</a:t>
            </a:r>
            <a:endParaRPr sz="4000">
              <a:solidFill>
                <a:srgbClr val="666666"/>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36" name="Shape 336"/>
        <p:cNvGrpSpPr/>
        <p:nvPr/>
      </p:nvGrpSpPr>
      <p:grpSpPr>
        <a:xfrm>
          <a:off x="0" y="0"/>
          <a:ext cx="0" cy="0"/>
          <a:chOff x="0" y="0"/>
          <a:chExt cx="0" cy="0"/>
        </a:xfrm>
      </p:grpSpPr>
      <p:sp>
        <p:nvSpPr>
          <p:cNvPr id="337" name="Google Shape;337;p28"/>
          <p:cNvSpPr txBox="1"/>
          <p:nvPr/>
        </p:nvSpPr>
        <p:spPr>
          <a:xfrm>
            <a:off x="4724525" y="150850"/>
            <a:ext cx="3190200" cy="8703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38" name="Google Shape;338;p28"/>
          <p:cNvSpPr txBox="1"/>
          <p:nvPr/>
        </p:nvSpPr>
        <p:spPr>
          <a:xfrm>
            <a:off x="135800" y="183975"/>
            <a:ext cx="38973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39" name="Google Shape;339;p28"/>
          <p:cNvSpPr txBox="1"/>
          <p:nvPr>
            <p:ph type="title"/>
          </p:nvPr>
        </p:nvSpPr>
        <p:spPr>
          <a:xfrm>
            <a:off x="135800" y="182325"/>
            <a:ext cx="39537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Super Scooper Final Design</a:t>
            </a:r>
            <a:endParaRPr>
              <a:solidFill>
                <a:srgbClr val="666666"/>
              </a:solidFill>
              <a:latin typeface="Times New Roman"/>
              <a:ea typeface="Times New Roman"/>
              <a:cs typeface="Times New Roman"/>
              <a:sym typeface="Times New Roman"/>
            </a:endParaRPr>
          </a:p>
        </p:txBody>
      </p:sp>
      <p:pic>
        <p:nvPicPr>
          <p:cNvPr id="340" name="Google Shape;340;p28"/>
          <p:cNvPicPr preferRelativeResize="0"/>
          <p:nvPr/>
        </p:nvPicPr>
        <p:blipFill rotWithShape="1">
          <a:blip r:embed="rId3">
            <a:alphaModFix/>
          </a:blip>
          <a:srcRect b="0" l="21003" r="18448" t="0"/>
          <a:stretch/>
        </p:blipFill>
        <p:spPr>
          <a:xfrm>
            <a:off x="731725" y="2466184"/>
            <a:ext cx="2705443" cy="2491889"/>
          </a:xfrm>
          <a:prstGeom prst="rect">
            <a:avLst/>
          </a:prstGeom>
          <a:noFill/>
          <a:ln>
            <a:noFill/>
          </a:ln>
        </p:spPr>
      </p:pic>
      <p:sp>
        <p:nvSpPr>
          <p:cNvPr id="341" name="Google Shape;341;p28"/>
          <p:cNvSpPr txBox="1"/>
          <p:nvPr>
            <p:ph type="title"/>
          </p:nvPr>
        </p:nvSpPr>
        <p:spPr>
          <a:xfrm>
            <a:off x="3892572" y="51650"/>
            <a:ext cx="49062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Super Scooper </a:t>
            </a:r>
            <a:endParaRPr>
              <a:solidFill>
                <a:srgbClr val="666666"/>
              </a:solidFill>
              <a:latin typeface="Times New Roman"/>
              <a:ea typeface="Times New Roman"/>
              <a:cs typeface="Times New Roman"/>
              <a:sym typeface="Times New Roman"/>
            </a:endParaRPr>
          </a:p>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Orthographic Drawing</a:t>
            </a:r>
            <a:endParaRPr>
              <a:solidFill>
                <a:srgbClr val="666666"/>
              </a:solidFill>
              <a:latin typeface="Times New Roman"/>
              <a:ea typeface="Times New Roman"/>
              <a:cs typeface="Times New Roman"/>
              <a:sym typeface="Times New Roman"/>
            </a:endParaRPr>
          </a:p>
        </p:txBody>
      </p:sp>
      <p:pic>
        <p:nvPicPr>
          <p:cNvPr id="342" name="Google Shape;342;p28"/>
          <p:cNvPicPr preferRelativeResize="0"/>
          <p:nvPr/>
        </p:nvPicPr>
        <p:blipFill rotWithShape="1">
          <a:blip r:embed="rId4">
            <a:alphaModFix/>
          </a:blip>
          <a:srcRect b="0" l="0" r="0" t="0"/>
          <a:stretch/>
        </p:blipFill>
        <p:spPr>
          <a:xfrm>
            <a:off x="3892575" y="1165842"/>
            <a:ext cx="4906199" cy="3792235"/>
          </a:xfrm>
          <a:prstGeom prst="rect">
            <a:avLst/>
          </a:prstGeom>
          <a:noFill/>
          <a:ln>
            <a:noFill/>
          </a:ln>
        </p:spPr>
      </p:pic>
      <p:pic>
        <p:nvPicPr>
          <p:cNvPr id="343" name="Google Shape;343;p28"/>
          <p:cNvPicPr preferRelativeResize="0"/>
          <p:nvPr/>
        </p:nvPicPr>
        <p:blipFill rotWithShape="1">
          <a:blip r:embed="rId5">
            <a:alphaModFix/>
          </a:blip>
          <a:srcRect b="5010" l="24349" r="47417" t="57649"/>
          <a:stretch/>
        </p:blipFill>
        <p:spPr>
          <a:xfrm>
            <a:off x="5135450" y="3912300"/>
            <a:ext cx="837548" cy="400825"/>
          </a:xfrm>
          <a:prstGeom prst="rect">
            <a:avLst/>
          </a:prstGeom>
          <a:noFill/>
          <a:ln>
            <a:noFill/>
          </a:ln>
        </p:spPr>
      </p:pic>
      <p:pic>
        <p:nvPicPr>
          <p:cNvPr id="344" name="Google Shape;344;p28"/>
          <p:cNvPicPr preferRelativeResize="0"/>
          <p:nvPr/>
        </p:nvPicPr>
        <p:blipFill rotWithShape="1">
          <a:blip r:embed="rId6">
            <a:alphaModFix/>
          </a:blip>
          <a:srcRect b="0" l="0" r="0" t="0"/>
          <a:stretch/>
        </p:blipFill>
        <p:spPr>
          <a:xfrm>
            <a:off x="731726" y="941375"/>
            <a:ext cx="2705449" cy="20117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nvSpPr>
        <p:spPr>
          <a:xfrm>
            <a:off x="135800" y="183975"/>
            <a:ext cx="42621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50" name="Google Shape;350;p29"/>
          <p:cNvSpPr txBox="1"/>
          <p:nvPr>
            <p:ph type="title"/>
          </p:nvPr>
        </p:nvSpPr>
        <p:spPr>
          <a:xfrm>
            <a:off x="156463" y="125725"/>
            <a:ext cx="4262100" cy="608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sz="2500">
                <a:solidFill>
                  <a:srgbClr val="666666"/>
                </a:solidFill>
                <a:latin typeface="Times New Roman"/>
                <a:ea typeface="Times New Roman"/>
                <a:cs typeface="Times New Roman"/>
                <a:sym typeface="Times New Roman"/>
              </a:rPr>
              <a:t>Pincher Orthographic Drawing</a:t>
            </a:r>
            <a:endParaRPr sz="2500">
              <a:solidFill>
                <a:srgbClr val="666666"/>
              </a:solidFill>
              <a:latin typeface="Times New Roman"/>
              <a:ea typeface="Times New Roman"/>
              <a:cs typeface="Times New Roman"/>
              <a:sym typeface="Times New Roman"/>
            </a:endParaRPr>
          </a:p>
        </p:txBody>
      </p:sp>
      <p:pic>
        <p:nvPicPr>
          <p:cNvPr id="351" name="Google Shape;351;p29"/>
          <p:cNvPicPr preferRelativeResize="0"/>
          <p:nvPr/>
        </p:nvPicPr>
        <p:blipFill rotWithShape="1">
          <a:blip r:embed="rId3">
            <a:alphaModFix/>
          </a:blip>
          <a:srcRect b="0" l="21723" r="22128" t="0"/>
          <a:stretch/>
        </p:blipFill>
        <p:spPr>
          <a:xfrm>
            <a:off x="755550" y="797400"/>
            <a:ext cx="3063926" cy="4217900"/>
          </a:xfrm>
          <a:prstGeom prst="rect">
            <a:avLst/>
          </a:prstGeom>
          <a:noFill/>
          <a:ln>
            <a:noFill/>
          </a:ln>
        </p:spPr>
      </p:pic>
      <p:pic>
        <p:nvPicPr>
          <p:cNvPr id="352" name="Google Shape;352;p29"/>
          <p:cNvPicPr preferRelativeResize="0"/>
          <p:nvPr/>
        </p:nvPicPr>
        <p:blipFill rotWithShape="1">
          <a:blip r:embed="rId4">
            <a:alphaModFix/>
          </a:blip>
          <a:srcRect b="5010" l="24349" r="47417" t="57649"/>
          <a:stretch/>
        </p:blipFill>
        <p:spPr>
          <a:xfrm>
            <a:off x="1686600" y="4111575"/>
            <a:ext cx="454875" cy="217675"/>
          </a:xfrm>
          <a:prstGeom prst="rect">
            <a:avLst/>
          </a:prstGeom>
          <a:noFill/>
          <a:ln>
            <a:noFill/>
          </a:ln>
        </p:spPr>
      </p:pic>
      <p:pic>
        <p:nvPicPr>
          <p:cNvPr id="353" name="Google Shape;353;p29"/>
          <p:cNvPicPr preferRelativeResize="0"/>
          <p:nvPr/>
        </p:nvPicPr>
        <p:blipFill rotWithShape="1">
          <a:blip r:embed="rId5">
            <a:alphaModFix/>
          </a:blip>
          <a:srcRect b="0" l="0" r="0" t="0"/>
          <a:stretch/>
        </p:blipFill>
        <p:spPr>
          <a:xfrm>
            <a:off x="5687651" y="915187"/>
            <a:ext cx="2342995" cy="4165325"/>
          </a:xfrm>
          <a:prstGeom prst="rect">
            <a:avLst/>
          </a:prstGeom>
          <a:noFill/>
          <a:ln>
            <a:noFill/>
          </a:ln>
        </p:spPr>
      </p:pic>
      <p:sp>
        <p:nvSpPr>
          <p:cNvPr id="354" name="Google Shape;354;p29"/>
          <p:cNvSpPr txBox="1"/>
          <p:nvPr/>
        </p:nvSpPr>
        <p:spPr>
          <a:xfrm>
            <a:off x="5379225" y="183975"/>
            <a:ext cx="28713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55" name="Google Shape;355;p29"/>
          <p:cNvSpPr txBox="1"/>
          <p:nvPr>
            <p:ph type="title"/>
          </p:nvPr>
        </p:nvSpPr>
        <p:spPr>
          <a:xfrm>
            <a:off x="4728088" y="125725"/>
            <a:ext cx="4262100" cy="6087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sz="2500">
                <a:solidFill>
                  <a:srgbClr val="666666"/>
                </a:solidFill>
                <a:latin typeface="Times New Roman"/>
                <a:ea typeface="Times New Roman"/>
                <a:cs typeface="Times New Roman"/>
                <a:sym typeface="Times New Roman"/>
              </a:rPr>
              <a:t>Pincher Final Design</a:t>
            </a:r>
            <a:endParaRPr sz="2500">
              <a:solidFill>
                <a:srgbClr val="666666"/>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80" name="Shape 80"/>
        <p:cNvGrpSpPr/>
        <p:nvPr/>
      </p:nvGrpSpPr>
      <p:grpSpPr>
        <a:xfrm>
          <a:off x="0" y="0"/>
          <a:ext cx="0" cy="0"/>
          <a:chOff x="0" y="0"/>
          <a:chExt cx="0" cy="0"/>
        </a:xfrm>
      </p:grpSpPr>
      <p:sp>
        <p:nvSpPr>
          <p:cNvPr id="81" name="Google Shape;81;p3"/>
          <p:cNvSpPr txBox="1"/>
          <p:nvPr/>
        </p:nvSpPr>
        <p:spPr>
          <a:xfrm>
            <a:off x="2390425" y="467050"/>
            <a:ext cx="4381200" cy="6135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82" name="Google Shape;82;p3"/>
          <p:cNvSpPr txBox="1"/>
          <p:nvPr>
            <p:ph idx="4294967295" type="title"/>
          </p:nvPr>
        </p:nvSpPr>
        <p:spPr>
          <a:xfrm>
            <a:off x="2321550" y="400700"/>
            <a:ext cx="450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rgbClr val="666666"/>
                </a:solidFill>
                <a:latin typeface="Times New Roman"/>
                <a:ea typeface="Times New Roman"/>
                <a:cs typeface="Times New Roman"/>
                <a:sym typeface="Times New Roman"/>
              </a:rPr>
              <a:t>Introducing Team B-7 </a:t>
            </a:r>
            <a:endParaRPr sz="3600">
              <a:solidFill>
                <a:srgbClr val="666666"/>
              </a:solidFill>
              <a:latin typeface="Times New Roman"/>
              <a:ea typeface="Times New Roman"/>
              <a:cs typeface="Times New Roman"/>
              <a:sym typeface="Times New Roman"/>
            </a:endParaRPr>
          </a:p>
        </p:txBody>
      </p:sp>
      <p:sp>
        <p:nvSpPr>
          <p:cNvPr id="83" name="Google Shape;83;p3"/>
          <p:cNvSpPr txBox="1"/>
          <p:nvPr/>
        </p:nvSpPr>
        <p:spPr>
          <a:xfrm>
            <a:off x="265176" y="1402225"/>
            <a:ext cx="2228100" cy="492600"/>
          </a:xfrm>
          <a:prstGeom prst="rect">
            <a:avLst/>
          </a:prstGeom>
          <a:solidFill>
            <a:srgbClr val="50BCB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Tiger Zhou</a:t>
            </a:r>
            <a:endParaRPr b="1" i="0" sz="1400" u="none" cap="none" strike="noStrike">
              <a:solidFill>
                <a:schemeClr val="dk1"/>
              </a:solidFill>
              <a:latin typeface="Arial"/>
              <a:ea typeface="Arial"/>
              <a:cs typeface="Arial"/>
              <a:sym typeface="Arial"/>
            </a:endParaRPr>
          </a:p>
        </p:txBody>
      </p:sp>
      <p:sp>
        <p:nvSpPr>
          <p:cNvPr id="84" name="Google Shape;84;p3"/>
          <p:cNvSpPr txBox="1"/>
          <p:nvPr/>
        </p:nvSpPr>
        <p:spPr>
          <a:xfrm>
            <a:off x="3457951" y="1402213"/>
            <a:ext cx="2228100" cy="492600"/>
          </a:xfrm>
          <a:prstGeom prst="rect">
            <a:avLst/>
          </a:prstGeom>
          <a:solidFill>
            <a:srgbClr val="EB563A"/>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Daniel Mok</a:t>
            </a:r>
            <a:endParaRPr b="1" i="0" sz="1400" u="none" cap="none" strike="noStrike">
              <a:solidFill>
                <a:schemeClr val="dk1"/>
              </a:solidFill>
              <a:latin typeface="Arial"/>
              <a:ea typeface="Arial"/>
              <a:cs typeface="Arial"/>
              <a:sym typeface="Arial"/>
            </a:endParaRPr>
          </a:p>
        </p:txBody>
      </p:sp>
      <p:sp>
        <p:nvSpPr>
          <p:cNvPr id="85" name="Google Shape;85;p3"/>
          <p:cNvSpPr txBox="1"/>
          <p:nvPr/>
        </p:nvSpPr>
        <p:spPr>
          <a:xfrm>
            <a:off x="6452976" y="1402225"/>
            <a:ext cx="2228100" cy="492600"/>
          </a:xfrm>
          <a:prstGeom prst="rect">
            <a:avLst/>
          </a:prstGeom>
          <a:solidFill>
            <a:srgbClr val="FFB600"/>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Ahmad Abousaleh</a:t>
            </a:r>
            <a:endParaRPr b="1" i="0" sz="2000" u="none" cap="none" strike="noStrike">
              <a:solidFill>
                <a:schemeClr val="dk1"/>
              </a:solidFill>
              <a:latin typeface="Times New Roman"/>
              <a:ea typeface="Times New Roman"/>
              <a:cs typeface="Times New Roman"/>
              <a:sym typeface="Times New Roman"/>
            </a:endParaRPr>
          </a:p>
        </p:txBody>
      </p:sp>
      <p:sp>
        <p:nvSpPr>
          <p:cNvPr id="86" name="Google Shape;86;p3"/>
          <p:cNvSpPr txBox="1"/>
          <p:nvPr/>
        </p:nvSpPr>
        <p:spPr>
          <a:xfrm>
            <a:off x="265176" y="3055100"/>
            <a:ext cx="2228100" cy="492600"/>
          </a:xfrm>
          <a:prstGeom prst="rect">
            <a:avLst/>
          </a:prstGeom>
          <a:solidFill>
            <a:srgbClr val="C6808C"/>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Yuding Jia</a:t>
            </a:r>
            <a:endParaRPr b="1" i="0" sz="1400" u="none" cap="none" strike="noStrike">
              <a:solidFill>
                <a:schemeClr val="dk1"/>
              </a:solidFill>
              <a:latin typeface="Arial"/>
              <a:ea typeface="Arial"/>
              <a:cs typeface="Arial"/>
              <a:sym typeface="Arial"/>
            </a:endParaRPr>
          </a:p>
        </p:txBody>
      </p:sp>
      <p:sp>
        <p:nvSpPr>
          <p:cNvPr id="87" name="Google Shape;87;p3"/>
          <p:cNvSpPr txBox="1"/>
          <p:nvPr/>
        </p:nvSpPr>
        <p:spPr>
          <a:xfrm>
            <a:off x="3457951" y="3055100"/>
            <a:ext cx="2228100" cy="492600"/>
          </a:xfrm>
          <a:prstGeom prst="rect">
            <a:avLst/>
          </a:prstGeom>
          <a:solidFill>
            <a:srgbClr val="F4B998"/>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Helin Long</a:t>
            </a:r>
            <a:endParaRPr b="1" i="0" sz="1400" u="none" cap="none" strike="noStrike">
              <a:solidFill>
                <a:schemeClr val="dk1"/>
              </a:solidFill>
              <a:latin typeface="Arial"/>
              <a:ea typeface="Arial"/>
              <a:cs typeface="Arial"/>
              <a:sym typeface="Arial"/>
            </a:endParaRPr>
          </a:p>
        </p:txBody>
      </p:sp>
      <p:sp>
        <p:nvSpPr>
          <p:cNvPr id="88" name="Google Shape;88;p3"/>
          <p:cNvSpPr txBox="1"/>
          <p:nvPr/>
        </p:nvSpPr>
        <p:spPr>
          <a:xfrm>
            <a:off x="6452976" y="3055100"/>
            <a:ext cx="2228100" cy="492600"/>
          </a:xfrm>
          <a:prstGeom prst="rect">
            <a:avLst/>
          </a:prstGeom>
          <a:solidFill>
            <a:srgbClr val="44A9CC"/>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Andrew Wang</a:t>
            </a:r>
            <a:endParaRPr b="1" i="0" sz="1400" u="none" cap="none" strike="noStrike">
              <a:solidFill>
                <a:schemeClr val="dk1"/>
              </a:solidFill>
              <a:latin typeface="Arial"/>
              <a:ea typeface="Arial"/>
              <a:cs typeface="Arial"/>
              <a:sym typeface="Arial"/>
            </a:endParaRPr>
          </a:p>
        </p:txBody>
      </p:sp>
      <p:sp>
        <p:nvSpPr>
          <p:cNvPr id="89" name="Google Shape;89;p3"/>
          <p:cNvSpPr txBox="1"/>
          <p:nvPr/>
        </p:nvSpPr>
        <p:spPr>
          <a:xfrm>
            <a:off x="549875" y="2156250"/>
            <a:ext cx="165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Times New Roman"/>
                <a:ea typeface="Times New Roman"/>
                <a:cs typeface="Times New Roman"/>
                <a:sym typeface="Times New Roman"/>
              </a:rPr>
              <a:t>Initials used: T.Z.</a:t>
            </a:r>
            <a:endParaRPr b="0" i="0" sz="1500" u="none" cap="none" strike="noStrike">
              <a:solidFill>
                <a:srgbClr val="666666"/>
              </a:solidFill>
              <a:latin typeface="Times New Roman"/>
              <a:ea typeface="Times New Roman"/>
              <a:cs typeface="Times New Roman"/>
              <a:sym typeface="Times New Roman"/>
            </a:endParaRPr>
          </a:p>
        </p:txBody>
      </p:sp>
      <p:sp>
        <p:nvSpPr>
          <p:cNvPr id="90" name="Google Shape;90;p3"/>
          <p:cNvSpPr txBox="1"/>
          <p:nvPr/>
        </p:nvSpPr>
        <p:spPr>
          <a:xfrm>
            <a:off x="3742650" y="2156238"/>
            <a:ext cx="165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Times New Roman"/>
                <a:ea typeface="Times New Roman"/>
                <a:cs typeface="Times New Roman"/>
                <a:sym typeface="Times New Roman"/>
              </a:rPr>
              <a:t>Initials used: D.M.</a:t>
            </a:r>
            <a:endParaRPr b="0" i="0" sz="1500" u="none" cap="none" strike="noStrike">
              <a:solidFill>
                <a:srgbClr val="666666"/>
              </a:solidFill>
              <a:latin typeface="Times New Roman"/>
              <a:ea typeface="Times New Roman"/>
              <a:cs typeface="Times New Roman"/>
              <a:sym typeface="Times New Roman"/>
            </a:endParaRPr>
          </a:p>
        </p:txBody>
      </p:sp>
      <p:sp>
        <p:nvSpPr>
          <p:cNvPr id="91" name="Google Shape;91;p3"/>
          <p:cNvSpPr txBox="1"/>
          <p:nvPr/>
        </p:nvSpPr>
        <p:spPr>
          <a:xfrm>
            <a:off x="6737675" y="2156250"/>
            <a:ext cx="165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Times New Roman"/>
                <a:ea typeface="Times New Roman"/>
                <a:cs typeface="Times New Roman"/>
                <a:sym typeface="Times New Roman"/>
              </a:rPr>
              <a:t>Initials used: A.A.</a:t>
            </a:r>
            <a:endParaRPr b="0" i="0" sz="1500" u="none" cap="none" strike="noStrike">
              <a:solidFill>
                <a:srgbClr val="666666"/>
              </a:solidFill>
              <a:latin typeface="Times New Roman"/>
              <a:ea typeface="Times New Roman"/>
              <a:cs typeface="Times New Roman"/>
              <a:sym typeface="Times New Roman"/>
            </a:endParaRPr>
          </a:p>
        </p:txBody>
      </p:sp>
      <p:sp>
        <p:nvSpPr>
          <p:cNvPr id="92" name="Google Shape;92;p3"/>
          <p:cNvSpPr txBox="1"/>
          <p:nvPr/>
        </p:nvSpPr>
        <p:spPr>
          <a:xfrm>
            <a:off x="549875" y="3852600"/>
            <a:ext cx="165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Times New Roman"/>
                <a:ea typeface="Times New Roman"/>
                <a:cs typeface="Times New Roman"/>
                <a:sym typeface="Times New Roman"/>
              </a:rPr>
              <a:t>Initials used: Y.J.</a:t>
            </a:r>
            <a:endParaRPr b="0" i="0" sz="1500" u="none" cap="none" strike="noStrike">
              <a:solidFill>
                <a:srgbClr val="666666"/>
              </a:solidFill>
              <a:latin typeface="Times New Roman"/>
              <a:ea typeface="Times New Roman"/>
              <a:cs typeface="Times New Roman"/>
              <a:sym typeface="Times New Roman"/>
            </a:endParaRPr>
          </a:p>
        </p:txBody>
      </p:sp>
      <p:sp>
        <p:nvSpPr>
          <p:cNvPr id="93" name="Google Shape;93;p3"/>
          <p:cNvSpPr txBox="1"/>
          <p:nvPr/>
        </p:nvSpPr>
        <p:spPr>
          <a:xfrm>
            <a:off x="3742650" y="3852600"/>
            <a:ext cx="165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Times New Roman"/>
                <a:ea typeface="Times New Roman"/>
                <a:cs typeface="Times New Roman"/>
                <a:sym typeface="Times New Roman"/>
              </a:rPr>
              <a:t>Initials used: B.L.</a:t>
            </a:r>
            <a:endParaRPr b="0" i="0" sz="1500" u="none" cap="none" strike="noStrike">
              <a:solidFill>
                <a:srgbClr val="666666"/>
              </a:solidFill>
              <a:latin typeface="Times New Roman"/>
              <a:ea typeface="Times New Roman"/>
              <a:cs typeface="Times New Roman"/>
              <a:sym typeface="Times New Roman"/>
            </a:endParaRPr>
          </a:p>
        </p:txBody>
      </p:sp>
      <p:sp>
        <p:nvSpPr>
          <p:cNvPr id="94" name="Google Shape;94;p3"/>
          <p:cNvSpPr txBox="1"/>
          <p:nvPr/>
        </p:nvSpPr>
        <p:spPr>
          <a:xfrm>
            <a:off x="6737675" y="3852600"/>
            <a:ext cx="165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666666"/>
                </a:solidFill>
                <a:latin typeface="Times New Roman"/>
                <a:ea typeface="Times New Roman"/>
                <a:cs typeface="Times New Roman"/>
                <a:sym typeface="Times New Roman"/>
              </a:rPr>
              <a:t>Initials used: A.W.</a:t>
            </a:r>
            <a:endParaRPr b="0" i="0" sz="1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59" name="Shape 359"/>
        <p:cNvGrpSpPr/>
        <p:nvPr/>
      </p:nvGrpSpPr>
      <p:grpSpPr>
        <a:xfrm>
          <a:off x="0" y="0"/>
          <a:ext cx="0" cy="0"/>
          <a:chOff x="0" y="0"/>
          <a:chExt cx="0" cy="0"/>
        </a:xfrm>
      </p:grpSpPr>
      <p:sp>
        <p:nvSpPr>
          <p:cNvPr id="360" name="Google Shape;360;p30"/>
          <p:cNvSpPr txBox="1"/>
          <p:nvPr/>
        </p:nvSpPr>
        <p:spPr>
          <a:xfrm>
            <a:off x="2623350" y="320450"/>
            <a:ext cx="38973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61" name="Google Shape;361;p30"/>
          <p:cNvSpPr txBox="1"/>
          <p:nvPr>
            <p:ph type="title"/>
          </p:nvPr>
        </p:nvSpPr>
        <p:spPr>
          <a:xfrm>
            <a:off x="1930050" y="318800"/>
            <a:ext cx="52839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Weight Design Experiment</a:t>
            </a:r>
            <a:endParaRPr>
              <a:solidFill>
                <a:srgbClr val="666666"/>
              </a:solidFill>
              <a:latin typeface="Times New Roman"/>
              <a:ea typeface="Times New Roman"/>
              <a:cs typeface="Times New Roman"/>
              <a:sym typeface="Times New Roman"/>
            </a:endParaRPr>
          </a:p>
        </p:txBody>
      </p:sp>
      <p:sp>
        <p:nvSpPr>
          <p:cNvPr id="362" name="Google Shape;362;p30"/>
          <p:cNvSpPr txBox="1"/>
          <p:nvPr>
            <p:ph idx="1" type="body"/>
          </p:nvPr>
        </p:nvSpPr>
        <p:spPr>
          <a:xfrm>
            <a:off x="311700" y="1152475"/>
            <a:ext cx="4866000" cy="101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latin typeface="Times New Roman"/>
                <a:ea typeface="Times New Roman"/>
                <a:cs typeface="Times New Roman"/>
                <a:sym typeface="Times New Roman"/>
              </a:rPr>
              <a:t>Risks:</a:t>
            </a:r>
            <a:r>
              <a:rPr lang="en" sz="1600">
                <a:latin typeface="Times New Roman"/>
                <a:ea typeface="Times New Roman"/>
                <a:cs typeface="Times New Roman"/>
                <a:sym typeface="Times New Roman"/>
              </a:rPr>
              <a:t> The claw cannot hold the weight and breaks during the competition</a:t>
            </a:r>
            <a:endParaRPr sz="1600">
              <a:latin typeface="Times New Roman"/>
              <a:ea typeface="Times New Roman"/>
              <a:cs typeface="Times New Roman"/>
              <a:sym typeface="Times New Roman"/>
            </a:endParaRPr>
          </a:p>
        </p:txBody>
      </p:sp>
      <p:pic>
        <p:nvPicPr>
          <p:cNvPr id="363" name="Google Shape;363;p30"/>
          <p:cNvPicPr preferRelativeResize="0"/>
          <p:nvPr/>
        </p:nvPicPr>
        <p:blipFill rotWithShape="1">
          <a:blip r:embed="rId3">
            <a:alphaModFix/>
          </a:blip>
          <a:srcRect b="0" l="0" r="0" t="0"/>
          <a:stretch/>
        </p:blipFill>
        <p:spPr>
          <a:xfrm>
            <a:off x="5879925" y="1901675"/>
            <a:ext cx="2294577" cy="3059425"/>
          </a:xfrm>
          <a:prstGeom prst="rect">
            <a:avLst/>
          </a:prstGeom>
          <a:noFill/>
          <a:ln>
            <a:noFill/>
          </a:ln>
        </p:spPr>
      </p:pic>
      <p:pic>
        <p:nvPicPr>
          <p:cNvPr id="364" name="Google Shape;364;p30"/>
          <p:cNvPicPr preferRelativeResize="0"/>
          <p:nvPr/>
        </p:nvPicPr>
        <p:blipFill rotWithShape="1">
          <a:blip r:embed="rId4">
            <a:alphaModFix/>
          </a:blip>
          <a:srcRect b="0" l="0" r="0" t="0"/>
          <a:stretch/>
        </p:blipFill>
        <p:spPr>
          <a:xfrm>
            <a:off x="1176700" y="1901675"/>
            <a:ext cx="2229381" cy="2972524"/>
          </a:xfrm>
          <a:prstGeom prst="rect">
            <a:avLst/>
          </a:prstGeom>
          <a:noFill/>
          <a:ln>
            <a:noFill/>
          </a:ln>
        </p:spPr>
      </p:pic>
      <p:sp>
        <p:nvSpPr>
          <p:cNvPr id="365" name="Google Shape;365;p30"/>
          <p:cNvSpPr txBox="1"/>
          <p:nvPr/>
        </p:nvSpPr>
        <p:spPr>
          <a:xfrm>
            <a:off x="4813800" y="1151986"/>
            <a:ext cx="4330200" cy="749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1" i="0" lang="en" sz="1800" u="none" cap="none" strike="noStrike">
                <a:solidFill>
                  <a:schemeClr val="dk2"/>
                </a:solidFill>
                <a:latin typeface="Times New Roman"/>
                <a:ea typeface="Times New Roman"/>
                <a:cs typeface="Times New Roman"/>
                <a:sym typeface="Times New Roman"/>
              </a:rPr>
              <a:t>Solution:</a:t>
            </a:r>
            <a:r>
              <a:rPr b="0" i="0" lang="en" sz="1600" u="none" cap="none" strike="noStrike">
                <a:solidFill>
                  <a:schemeClr val="dk2"/>
                </a:solidFill>
                <a:latin typeface="Times New Roman"/>
                <a:ea typeface="Times New Roman"/>
                <a:cs typeface="Times New Roman"/>
                <a:sym typeface="Times New Roman"/>
              </a:rPr>
              <a:t> Test the limit of the claw before hand to understand what it's capabilities 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9" name="Shape 369"/>
        <p:cNvGrpSpPr/>
        <p:nvPr/>
      </p:nvGrpSpPr>
      <p:grpSpPr>
        <a:xfrm>
          <a:off x="0" y="0"/>
          <a:ext cx="0" cy="0"/>
          <a:chOff x="0" y="0"/>
          <a:chExt cx="0" cy="0"/>
        </a:xfrm>
      </p:grpSpPr>
      <p:sp>
        <p:nvSpPr>
          <p:cNvPr id="370" name="Google Shape;370;p31"/>
          <p:cNvSpPr txBox="1"/>
          <p:nvPr/>
        </p:nvSpPr>
        <p:spPr>
          <a:xfrm>
            <a:off x="493200" y="329625"/>
            <a:ext cx="38973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71" name="Google Shape;371;p31"/>
          <p:cNvSpPr txBox="1"/>
          <p:nvPr>
            <p:ph type="title"/>
          </p:nvPr>
        </p:nvSpPr>
        <p:spPr>
          <a:xfrm>
            <a:off x="216450" y="327975"/>
            <a:ext cx="44508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Clr>
                <a:schemeClr val="dk1"/>
              </a:buClr>
              <a:buSzPct val="39285"/>
              <a:buFont typeface="Arial"/>
              <a:buNone/>
            </a:pPr>
            <a:r>
              <a:rPr lang="en">
                <a:solidFill>
                  <a:srgbClr val="666666"/>
                </a:solidFill>
                <a:latin typeface="Times New Roman"/>
                <a:ea typeface="Times New Roman"/>
                <a:cs typeface="Times New Roman"/>
                <a:sym typeface="Times New Roman"/>
              </a:rPr>
              <a:t>Weight Design Experiment</a:t>
            </a:r>
            <a:endParaRPr>
              <a:solidFill>
                <a:srgbClr val="666666"/>
              </a:solidFill>
              <a:latin typeface="Times New Roman"/>
              <a:ea typeface="Times New Roman"/>
              <a:cs typeface="Times New Roman"/>
              <a:sym typeface="Times New Roman"/>
            </a:endParaRPr>
          </a:p>
          <a:p>
            <a:pPr indent="0" lvl="0" marL="0" rtl="0" algn="ctr">
              <a:lnSpc>
                <a:spcPct val="100000"/>
              </a:lnSpc>
              <a:spcBef>
                <a:spcPts val="0"/>
              </a:spcBef>
              <a:spcAft>
                <a:spcPts val="0"/>
              </a:spcAft>
              <a:buSzPct val="111111"/>
              <a:buNone/>
            </a:pPr>
            <a:r>
              <a:t/>
            </a:r>
            <a:endParaRPr>
              <a:solidFill>
                <a:srgbClr val="666666"/>
              </a:solidFill>
              <a:latin typeface="Times New Roman"/>
              <a:ea typeface="Times New Roman"/>
              <a:cs typeface="Times New Roman"/>
              <a:sym typeface="Times New Roman"/>
            </a:endParaRPr>
          </a:p>
        </p:txBody>
      </p:sp>
      <p:sp>
        <p:nvSpPr>
          <p:cNvPr id="372" name="Google Shape;372;p31"/>
          <p:cNvSpPr txBox="1"/>
          <p:nvPr>
            <p:ph idx="1" type="body"/>
          </p:nvPr>
        </p:nvSpPr>
        <p:spPr>
          <a:xfrm>
            <a:off x="311700" y="1152475"/>
            <a:ext cx="4260300" cy="1554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666666"/>
              </a:buClr>
              <a:buSzPts val="1800"/>
              <a:buFont typeface="Times New Roman"/>
              <a:buChar char="●"/>
            </a:pPr>
            <a:r>
              <a:rPr b="1" lang="en">
                <a:solidFill>
                  <a:srgbClr val="666666"/>
                </a:solidFill>
                <a:latin typeface="Times New Roman"/>
                <a:ea typeface="Times New Roman"/>
                <a:cs typeface="Times New Roman"/>
                <a:sym typeface="Times New Roman"/>
              </a:rPr>
              <a:t>Experiment:</a:t>
            </a:r>
            <a:r>
              <a:rPr lang="en" sz="1600">
                <a:solidFill>
                  <a:srgbClr val="666666"/>
                </a:solidFill>
                <a:latin typeface="Times New Roman"/>
                <a:ea typeface="Times New Roman"/>
                <a:cs typeface="Times New Roman"/>
                <a:sym typeface="Times New Roman"/>
              </a:rPr>
              <a:t> Took multiple attempts to progressively pick up heavier objects to record its maximum capacity. </a:t>
            </a:r>
            <a:endParaRPr>
              <a:solidFill>
                <a:srgbClr val="666666"/>
              </a:solidFill>
            </a:endParaRPr>
          </a:p>
        </p:txBody>
      </p:sp>
      <p:graphicFrame>
        <p:nvGraphicFramePr>
          <p:cNvPr id="373" name="Google Shape;373;p31"/>
          <p:cNvGraphicFramePr/>
          <p:nvPr/>
        </p:nvGraphicFramePr>
        <p:xfrm>
          <a:off x="4813225" y="900663"/>
          <a:ext cx="3000000" cy="3000000"/>
        </p:xfrm>
        <a:graphic>
          <a:graphicData uri="http://schemas.openxmlformats.org/drawingml/2006/table">
            <a:tbl>
              <a:tblPr>
                <a:noFill/>
                <a:tableStyleId>{02721DCB-CBF0-4D37-A19E-2C3FF3624A2A}</a:tableStyleId>
              </a:tblPr>
              <a:tblGrid>
                <a:gridCol w="1324350"/>
                <a:gridCol w="1376350"/>
                <a:gridCol w="1276450"/>
              </a:tblGrid>
              <a:tr h="938225">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Trial</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Super Scooper</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Pincher</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r>
              <a:tr h="6322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#1</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300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150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r>
              <a:tr h="559175">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#2</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400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100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r>
              <a:tr h="5179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#3</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300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200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r>
              <a:tr h="94860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Final Average</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333 g</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solidFill>
                            <a:srgbClr val="666666"/>
                          </a:solidFill>
                          <a:latin typeface="Times New Roman"/>
                          <a:ea typeface="Times New Roman"/>
                          <a:cs typeface="Times New Roman"/>
                          <a:sym typeface="Times New Roman"/>
                        </a:rPr>
                        <a:t>150 g </a:t>
                      </a:r>
                      <a:endParaRPr sz="1600" u="none" cap="none" strike="noStrike">
                        <a:solidFill>
                          <a:srgbClr val="666666"/>
                        </a:solidFill>
                        <a:latin typeface="Times New Roman"/>
                        <a:ea typeface="Times New Roman"/>
                        <a:cs typeface="Times New Roman"/>
                        <a:sym typeface="Times New Roman"/>
                      </a:endParaRPr>
                    </a:p>
                  </a:txBody>
                  <a:tcPr marT="91425" marB="91425" marR="91425" marL="91425" anchor="ctr"/>
                </a:tc>
              </a:tr>
            </a:tbl>
          </a:graphicData>
        </a:graphic>
      </p:graphicFrame>
      <p:sp>
        <p:nvSpPr>
          <p:cNvPr id="374" name="Google Shape;374;p31"/>
          <p:cNvSpPr txBox="1"/>
          <p:nvPr/>
        </p:nvSpPr>
        <p:spPr>
          <a:xfrm>
            <a:off x="311700" y="2706775"/>
            <a:ext cx="3859800" cy="15993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Times New Roman"/>
              <a:buChar char="●"/>
            </a:pPr>
            <a:r>
              <a:rPr b="1" i="0" lang="en" sz="1800" u="none" cap="none" strike="noStrike">
                <a:solidFill>
                  <a:schemeClr val="dk2"/>
                </a:solidFill>
                <a:latin typeface="Times New Roman"/>
                <a:ea typeface="Times New Roman"/>
                <a:cs typeface="Times New Roman"/>
                <a:sym typeface="Times New Roman"/>
              </a:rPr>
              <a:t>Result:</a:t>
            </a:r>
            <a:r>
              <a:rPr b="0" i="0" lang="en" sz="1800" u="none" cap="none" strike="noStrike">
                <a:solidFill>
                  <a:schemeClr val="dk2"/>
                </a:solidFill>
                <a:latin typeface="Times New Roman"/>
                <a:ea typeface="Times New Roman"/>
                <a:cs typeface="Times New Roman"/>
                <a:sym typeface="Times New Roman"/>
              </a:rPr>
              <a:t> </a:t>
            </a:r>
            <a:r>
              <a:rPr b="0" i="0" lang="en" sz="1600" u="none" cap="none" strike="noStrike">
                <a:solidFill>
                  <a:schemeClr val="dk2"/>
                </a:solidFill>
                <a:latin typeface="Times New Roman"/>
                <a:ea typeface="Times New Roman"/>
                <a:cs typeface="Times New Roman"/>
                <a:sym typeface="Times New Roman"/>
              </a:rPr>
              <a:t>The Super Scooper can pick up more weight than the Pincher and it is capable of picking up the heaviest object in the variety round, the can of tomato paste.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78" name="Shape 378"/>
        <p:cNvGrpSpPr/>
        <p:nvPr/>
      </p:nvGrpSpPr>
      <p:grpSpPr>
        <a:xfrm>
          <a:off x="0" y="0"/>
          <a:ext cx="0" cy="0"/>
          <a:chOff x="0" y="0"/>
          <a:chExt cx="0" cy="0"/>
        </a:xfrm>
      </p:grpSpPr>
      <p:sp>
        <p:nvSpPr>
          <p:cNvPr id="379" name="Google Shape;379;p32"/>
          <p:cNvSpPr txBox="1"/>
          <p:nvPr/>
        </p:nvSpPr>
        <p:spPr>
          <a:xfrm>
            <a:off x="509100" y="446675"/>
            <a:ext cx="52116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80" name="Google Shape;380;p32"/>
          <p:cNvSpPr txBox="1"/>
          <p:nvPr>
            <p:ph type="title"/>
          </p:nvPr>
        </p:nvSpPr>
        <p:spPr>
          <a:xfrm>
            <a:off x="-11454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Time Delays Consistency Experiment</a:t>
            </a:r>
            <a:endParaRPr>
              <a:solidFill>
                <a:srgbClr val="666666"/>
              </a:solidFill>
              <a:latin typeface="Times New Roman"/>
              <a:ea typeface="Times New Roman"/>
              <a:cs typeface="Times New Roman"/>
              <a:sym typeface="Times New Roman"/>
            </a:endParaRPr>
          </a:p>
        </p:txBody>
      </p:sp>
      <p:sp>
        <p:nvSpPr>
          <p:cNvPr id="381" name="Google Shape;381;p32"/>
          <p:cNvSpPr txBox="1"/>
          <p:nvPr>
            <p:ph idx="1" type="body"/>
          </p:nvPr>
        </p:nvSpPr>
        <p:spPr>
          <a:xfrm>
            <a:off x="311700" y="1484675"/>
            <a:ext cx="8520600" cy="12756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sz="2000">
                <a:latin typeface="Times New Roman"/>
                <a:ea typeface="Times New Roman"/>
                <a:cs typeface="Times New Roman"/>
                <a:sym typeface="Times New Roman"/>
              </a:rPr>
              <a:t>Risk: </a:t>
            </a:r>
            <a:r>
              <a:rPr lang="en" sz="1700">
                <a:latin typeface="Times New Roman"/>
                <a:ea typeface="Times New Roman"/>
                <a:cs typeface="Times New Roman"/>
                <a:sym typeface="Times New Roman"/>
              </a:rPr>
              <a:t>Setting time delays for when the claw opens and closes may increase consistency of success in picking up objects as it allows time for the operator to position the claw properly, but also adds the risk of going over the allotted time.</a:t>
            </a:r>
            <a:endParaRPr sz="1700">
              <a:latin typeface="Times New Roman"/>
              <a:ea typeface="Times New Roman"/>
              <a:cs typeface="Times New Roman"/>
              <a:sym typeface="Times New Roman"/>
            </a:endParaRPr>
          </a:p>
        </p:txBody>
      </p:sp>
      <p:sp>
        <p:nvSpPr>
          <p:cNvPr id="382" name="Google Shape;382;p32"/>
          <p:cNvSpPr txBox="1"/>
          <p:nvPr/>
        </p:nvSpPr>
        <p:spPr>
          <a:xfrm>
            <a:off x="257175" y="3128975"/>
            <a:ext cx="8403300" cy="800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1" i="0" lang="en" sz="2000" u="none" cap="none" strike="noStrike">
                <a:solidFill>
                  <a:schemeClr val="dk2"/>
                </a:solidFill>
                <a:latin typeface="Times New Roman"/>
                <a:ea typeface="Times New Roman"/>
                <a:cs typeface="Times New Roman"/>
                <a:sym typeface="Times New Roman"/>
              </a:rPr>
              <a:t>Solution: </a:t>
            </a:r>
            <a:r>
              <a:rPr b="0" i="0" lang="en" sz="1700" u="none" cap="none" strike="noStrike">
                <a:solidFill>
                  <a:schemeClr val="dk2"/>
                </a:solidFill>
                <a:latin typeface="Times New Roman"/>
                <a:ea typeface="Times New Roman"/>
                <a:cs typeface="Times New Roman"/>
                <a:sym typeface="Times New Roman"/>
              </a:rPr>
              <a:t>Determine which timing preset is the most optimal for the sake of the given tasks to improve success rate and efficiency.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86" name="Shape 386"/>
        <p:cNvGrpSpPr/>
        <p:nvPr/>
      </p:nvGrpSpPr>
      <p:grpSpPr>
        <a:xfrm>
          <a:off x="0" y="0"/>
          <a:ext cx="0" cy="0"/>
          <a:chOff x="0" y="0"/>
          <a:chExt cx="0" cy="0"/>
        </a:xfrm>
      </p:grpSpPr>
      <p:sp>
        <p:nvSpPr>
          <p:cNvPr id="387" name="Google Shape;387;p33"/>
          <p:cNvSpPr txBox="1"/>
          <p:nvPr>
            <p:ph idx="1" type="body"/>
          </p:nvPr>
        </p:nvSpPr>
        <p:spPr>
          <a:xfrm>
            <a:off x="311700" y="1602625"/>
            <a:ext cx="8520600" cy="1419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b="1" lang="en" sz="2000">
                <a:latin typeface="Times New Roman"/>
                <a:ea typeface="Times New Roman"/>
                <a:cs typeface="Times New Roman"/>
                <a:sym typeface="Times New Roman"/>
              </a:rPr>
              <a:t>Experiment:</a:t>
            </a:r>
            <a:r>
              <a:rPr lang="en">
                <a:latin typeface="Times New Roman"/>
                <a:ea typeface="Times New Roman"/>
                <a:cs typeface="Times New Roman"/>
                <a:sym typeface="Times New Roman"/>
              </a:rPr>
              <a:t> </a:t>
            </a:r>
            <a:r>
              <a:rPr lang="en" sz="1700">
                <a:latin typeface="Times New Roman"/>
                <a:ea typeface="Times New Roman"/>
                <a:cs typeface="Times New Roman"/>
                <a:sym typeface="Times New Roman"/>
              </a:rPr>
              <a:t>We record the time our claws takes to complete a simulated round and the number of times the claw fails to pick up/drop off an object.</a:t>
            </a:r>
            <a:endParaRPr sz="1700">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t/>
            </a:r>
            <a:endParaRPr sz="1600">
              <a:latin typeface="Times New Roman"/>
              <a:ea typeface="Times New Roman"/>
              <a:cs typeface="Times New Roman"/>
              <a:sym typeface="Times New Roman"/>
            </a:endParaRPr>
          </a:p>
        </p:txBody>
      </p:sp>
      <p:sp>
        <p:nvSpPr>
          <p:cNvPr id="388" name="Google Shape;388;p33"/>
          <p:cNvSpPr txBox="1"/>
          <p:nvPr/>
        </p:nvSpPr>
        <p:spPr>
          <a:xfrm>
            <a:off x="311700" y="2831225"/>
            <a:ext cx="8520600" cy="1402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2"/>
              </a:buClr>
              <a:buSzPts val="1800"/>
              <a:buFont typeface="Arial"/>
              <a:buChar char="●"/>
            </a:pPr>
            <a:r>
              <a:rPr b="1" i="0" lang="en" sz="2000" u="none" cap="none" strike="noStrike">
                <a:solidFill>
                  <a:schemeClr val="dk2"/>
                </a:solidFill>
                <a:latin typeface="Times New Roman"/>
                <a:ea typeface="Times New Roman"/>
                <a:cs typeface="Times New Roman"/>
                <a:sym typeface="Times New Roman"/>
              </a:rPr>
              <a:t>Results: </a:t>
            </a:r>
            <a:r>
              <a:rPr b="0" i="0" lang="en" sz="1700" u="none" cap="none" strike="noStrike">
                <a:solidFill>
                  <a:schemeClr val="dk2"/>
                </a:solidFill>
                <a:latin typeface="Times New Roman"/>
                <a:ea typeface="Times New Roman"/>
                <a:cs typeface="Times New Roman"/>
                <a:sym typeface="Times New Roman"/>
              </a:rPr>
              <a:t>We noticed a time discrepancy between bulkier objects to smaller objects when both claws picked up and dropped objects. The Super Scooper carries large objects in a shorter period due to its large claws, while the Pincher struggles due to its reliance on smaller contact area and friction.  </a:t>
            </a:r>
            <a:endParaRPr b="0" i="0" sz="1700" u="none" cap="none" strike="noStrike">
              <a:solidFill>
                <a:schemeClr val="dk2"/>
              </a:solidFill>
              <a:latin typeface="Times New Roman"/>
              <a:ea typeface="Times New Roman"/>
              <a:cs typeface="Times New Roman"/>
              <a:sym typeface="Times New Roman"/>
            </a:endParaRPr>
          </a:p>
        </p:txBody>
      </p:sp>
      <p:sp>
        <p:nvSpPr>
          <p:cNvPr id="389" name="Google Shape;389;p33"/>
          <p:cNvSpPr txBox="1"/>
          <p:nvPr/>
        </p:nvSpPr>
        <p:spPr>
          <a:xfrm>
            <a:off x="509099" y="436200"/>
            <a:ext cx="5821361" cy="5727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90" name="Google Shape;390;p33"/>
          <p:cNvSpPr txBox="1"/>
          <p:nvPr>
            <p:ph type="title"/>
          </p:nvPr>
        </p:nvSpPr>
        <p:spPr>
          <a:xfrm>
            <a:off x="509100" y="436302"/>
            <a:ext cx="5821362"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Time Delays Consistency Experiment cont.</a:t>
            </a:r>
            <a:endParaRPr>
              <a:solidFill>
                <a:srgbClr val="666666"/>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94" name="Shape 394"/>
        <p:cNvGrpSpPr/>
        <p:nvPr/>
      </p:nvGrpSpPr>
      <p:grpSpPr>
        <a:xfrm>
          <a:off x="0" y="0"/>
          <a:ext cx="0" cy="0"/>
          <a:chOff x="0" y="0"/>
          <a:chExt cx="0" cy="0"/>
        </a:xfrm>
      </p:grpSpPr>
      <p:sp>
        <p:nvSpPr>
          <p:cNvPr id="395" name="Google Shape;395;p34"/>
          <p:cNvSpPr txBox="1"/>
          <p:nvPr/>
        </p:nvSpPr>
        <p:spPr>
          <a:xfrm>
            <a:off x="162700" y="150650"/>
            <a:ext cx="45609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396" name="Google Shape;396;p34"/>
          <p:cNvSpPr txBox="1"/>
          <p:nvPr>
            <p:ph type="title"/>
          </p:nvPr>
        </p:nvSpPr>
        <p:spPr>
          <a:xfrm>
            <a:off x="-1817150" y="149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666666"/>
                </a:solidFill>
                <a:latin typeface="Times New Roman"/>
                <a:ea typeface="Times New Roman"/>
                <a:cs typeface="Times New Roman"/>
                <a:sym typeface="Times New Roman"/>
              </a:rPr>
              <a:t>Competition Results Reflection</a:t>
            </a:r>
            <a:endParaRPr>
              <a:solidFill>
                <a:srgbClr val="666666"/>
              </a:solidFill>
              <a:latin typeface="Times New Roman"/>
              <a:ea typeface="Times New Roman"/>
              <a:cs typeface="Times New Roman"/>
              <a:sym typeface="Times New Roman"/>
            </a:endParaRPr>
          </a:p>
        </p:txBody>
      </p:sp>
      <p:sp>
        <p:nvSpPr>
          <p:cNvPr id="397" name="Google Shape;397;p34"/>
          <p:cNvSpPr txBox="1"/>
          <p:nvPr>
            <p:ph idx="1" type="body"/>
          </p:nvPr>
        </p:nvSpPr>
        <p:spPr>
          <a:xfrm>
            <a:off x="311700" y="7217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latin typeface="Times New Roman"/>
                <a:ea typeface="Times New Roman"/>
                <a:cs typeface="Times New Roman"/>
                <a:sym typeface="Times New Roman"/>
              </a:rPr>
              <a:t>Successes: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Completed and gained points during both rounds</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Claws did not malfunction and performed as expected</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b="1" lang="en">
                <a:latin typeface="Times New Roman"/>
                <a:ea typeface="Times New Roman"/>
                <a:cs typeface="Times New Roman"/>
                <a:sym typeface="Times New Roman"/>
              </a:rPr>
              <a:t>Areas for improvement:</a:t>
            </a:r>
            <a:endParaRPr b="1">
              <a:latin typeface="Times New Roman"/>
              <a:ea typeface="Times New Roman"/>
              <a:cs typeface="Times New Roman"/>
              <a:sym typeface="Times New Roman"/>
            </a:endParaRPr>
          </a:p>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Time management during the competition</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Communication in agreeing upon who would be directing the crane operator</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
                <a:latin typeface="Times New Roman"/>
                <a:ea typeface="Times New Roman"/>
                <a:cs typeface="Times New Roman"/>
                <a:sym typeface="Times New Roman"/>
              </a:rPr>
              <a:t>-Our strategic technical risk of creating 2 claws was beneficial, as we did end up using both claws throughout the competition for the various rounds.</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
                <a:latin typeface="Times New Roman"/>
                <a:ea typeface="Times New Roman"/>
                <a:cs typeface="Times New Roman"/>
                <a:sym typeface="Times New Roman"/>
              </a:rPr>
              <a:t>-This module was a vital learning experience for us, teaching us that it would be better to plan out a module at its start, and follow a schedule with checkpoints in order to make sure we reach our goal of completing the deliverable.</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01" name="Shape 401"/>
        <p:cNvGrpSpPr/>
        <p:nvPr/>
      </p:nvGrpSpPr>
      <p:grpSpPr>
        <a:xfrm>
          <a:off x="0" y="0"/>
          <a:ext cx="0" cy="0"/>
          <a:chOff x="0" y="0"/>
          <a:chExt cx="0" cy="0"/>
        </a:xfrm>
      </p:grpSpPr>
      <p:sp>
        <p:nvSpPr>
          <p:cNvPr id="402" name="Google Shape;402;p35"/>
          <p:cNvSpPr txBox="1"/>
          <p:nvPr>
            <p:ph idx="4294967295" type="title"/>
          </p:nvPr>
        </p:nvSpPr>
        <p:spPr>
          <a:xfrm>
            <a:off x="2140489" y="126851"/>
            <a:ext cx="4863021"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24444"/>
              <a:buNone/>
            </a:pPr>
            <a:r>
              <a:rPr lang="en" sz="2500">
                <a:solidFill>
                  <a:srgbClr val="666666"/>
                </a:solidFill>
                <a:latin typeface="Times New Roman"/>
                <a:ea typeface="Times New Roman"/>
                <a:cs typeface="Times New Roman"/>
                <a:sym typeface="Times New Roman"/>
              </a:rPr>
              <a:t>Roles and Contributions For E-Poster</a:t>
            </a:r>
            <a:endParaRPr sz="2500">
              <a:solidFill>
                <a:srgbClr val="666666"/>
              </a:solidFill>
              <a:latin typeface="Times New Roman"/>
              <a:ea typeface="Times New Roman"/>
              <a:cs typeface="Times New Roman"/>
              <a:sym typeface="Times New Roman"/>
            </a:endParaRPr>
          </a:p>
        </p:txBody>
      </p:sp>
      <p:sp>
        <p:nvSpPr>
          <p:cNvPr id="403" name="Google Shape;403;p35"/>
          <p:cNvSpPr txBox="1"/>
          <p:nvPr/>
        </p:nvSpPr>
        <p:spPr>
          <a:xfrm>
            <a:off x="7800" y="1402225"/>
            <a:ext cx="3600600" cy="1662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Competition overview(s)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Intro slides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Design Challenge/Team Strategy</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Prototypes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C-Sketches</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Strategic Risk Approach</a:t>
            </a:r>
            <a:endParaRPr b="0" i="0" sz="1600" u="none" cap="none" strike="noStrike">
              <a:solidFill>
                <a:srgbClr val="000000"/>
              </a:solidFill>
              <a:latin typeface="Times New Roman"/>
              <a:ea typeface="Times New Roman"/>
              <a:cs typeface="Times New Roman"/>
              <a:sym typeface="Times New Roman"/>
            </a:endParaRPr>
          </a:p>
        </p:txBody>
      </p:sp>
      <p:sp>
        <p:nvSpPr>
          <p:cNvPr id="404" name="Google Shape;404;p35"/>
          <p:cNvSpPr txBox="1"/>
          <p:nvPr/>
        </p:nvSpPr>
        <p:spPr>
          <a:xfrm>
            <a:off x="3374725" y="1482525"/>
            <a:ext cx="29817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Risk Design Matrix </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Screening/Ranking/Scoring</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Time Delays Experiment</a:t>
            </a:r>
            <a:endParaRPr b="0" i="0" sz="1600" u="none" cap="none" strike="noStrike">
              <a:solidFill>
                <a:srgbClr val="000000"/>
              </a:solidFill>
              <a:latin typeface="Times New Roman"/>
              <a:ea typeface="Times New Roman"/>
              <a:cs typeface="Times New Roman"/>
              <a:sym typeface="Times New Roman"/>
            </a:endParaRPr>
          </a:p>
        </p:txBody>
      </p:sp>
      <p:sp>
        <p:nvSpPr>
          <p:cNvPr id="405" name="Google Shape;405;p35"/>
          <p:cNvSpPr txBox="1"/>
          <p:nvPr/>
        </p:nvSpPr>
        <p:spPr>
          <a:xfrm>
            <a:off x="6329375" y="1482525"/>
            <a:ext cx="2662500" cy="1169521"/>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Engineering Drawing</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Competition Reflection</a:t>
            </a:r>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Slide Timings</a:t>
            </a:r>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Final Proof-Read</a:t>
            </a:r>
            <a:endParaRPr b="0" i="0" sz="1600" u="none" cap="none" strike="noStrike">
              <a:solidFill>
                <a:srgbClr val="000000"/>
              </a:solidFill>
              <a:latin typeface="Times New Roman"/>
              <a:ea typeface="Times New Roman"/>
              <a:cs typeface="Times New Roman"/>
              <a:sym typeface="Times New Roman"/>
            </a:endParaRPr>
          </a:p>
        </p:txBody>
      </p:sp>
      <p:sp>
        <p:nvSpPr>
          <p:cNvPr id="406" name="Google Shape;406;p35"/>
          <p:cNvSpPr txBox="1"/>
          <p:nvPr/>
        </p:nvSpPr>
        <p:spPr>
          <a:xfrm>
            <a:off x="543776" y="808300"/>
            <a:ext cx="2228100" cy="492600"/>
          </a:xfrm>
          <a:prstGeom prst="rect">
            <a:avLst/>
          </a:prstGeom>
          <a:solidFill>
            <a:srgbClr val="50BCB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Tiger Zhou</a:t>
            </a:r>
            <a:endParaRPr b="1" i="0" sz="1400" u="none" cap="none" strike="noStrike">
              <a:solidFill>
                <a:schemeClr val="dk1"/>
              </a:solidFill>
              <a:latin typeface="Arial"/>
              <a:ea typeface="Arial"/>
              <a:cs typeface="Arial"/>
              <a:sym typeface="Arial"/>
            </a:endParaRPr>
          </a:p>
        </p:txBody>
      </p:sp>
      <p:sp>
        <p:nvSpPr>
          <p:cNvPr id="407" name="Google Shape;407;p35"/>
          <p:cNvSpPr txBox="1"/>
          <p:nvPr/>
        </p:nvSpPr>
        <p:spPr>
          <a:xfrm>
            <a:off x="3608401" y="808288"/>
            <a:ext cx="2228100" cy="492600"/>
          </a:xfrm>
          <a:prstGeom prst="rect">
            <a:avLst/>
          </a:prstGeom>
          <a:solidFill>
            <a:srgbClr val="EB563A"/>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Daniel Mok</a:t>
            </a:r>
            <a:endParaRPr b="1" i="0" sz="1400" u="none" cap="none" strike="noStrike">
              <a:solidFill>
                <a:schemeClr val="dk1"/>
              </a:solidFill>
              <a:latin typeface="Arial"/>
              <a:ea typeface="Arial"/>
              <a:cs typeface="Arial"/>
              <a:sym typeface="Arial"/>
            </a:endParaRPr>
          </a:p>
        </p:txBody>
      </p:sp>
      <p:sp>
        <p:nvSpPr>
          <p:cNvPr id="408" name="Google Shape;408;p35"/>
          <p:cNvSpPr txBox="1"/>
          <p:nvPr/>
        </p:nvSpPr>
        <p:spPr>
          <a:xfrm>
            <a:off x="6452976" y="808300"/>
            <a:ext cx="2228100" cy="492600"/>
          </a:xfrm>
          <a:prstGeom prst="rect">
            <a:avLst/>
          </a:prstGeom>
          <a:solidFill>
            <a:srgbClr val="FFB600"/>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Ahmad Abousaleh</a:t>
            </a:r>
            <a:endParaRPr b="1" i="0" sz="2000" u="none" cap="none" strike="noStrike">
              <a:solidFill>
                <a:schemeClr val="dk1"/>
              </a:solidFill>
              <a:latin typeface="Times New Roman"/>
              <a:ea typeface="Times New Roman"/>
              <a:cs typeface="Times New Roman"/>
              <a:sym typeface="Times New Roman"/>
            </a:endParaRPr>
          </a:p>
        </p:txBody>
      </p:sp>
      <p:sp>
        <p:nvSpPr>
          <p:cNvPr id="409" name="Google Shape;409;p35"/>
          <p:cNvSpPr txBox="1"/>
          <p:nvPr/>
        </p:nvSpPr>
        <p:spPr>
          <a:xfrm>
            <a:off x="543776" y="3055100"/>
            <a:ext cx="2228100" cy="492600"/>
          </a:xfrm>
          <a:prstGeom prst="rect">
            <a:avLst/>
          </a:prstGeom>
          <a:solidFill>
            <a:srgbClr val="C6808C"/>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Yuding Jia</a:t>
            </a:r>
            <a:endParaRPr b="1" i="0" sz="1400" u="none" cap="none" strike="noStrike">
              <a:solidFill>
                <a:schemeClr val="dk1"/>
              </a:solidFill>
              <a:latin typeface="Arial"/>
              <a:ea typeface="Arial"/>
              <a:cs typeface="Arial"/>
              <a:sym typeface="Arial"/>
            </a:endParaRPr>
          </a:p>
        </p:txBody>
      </p:sp>
      <p:sp>
        <p:nvSpPr>
          <p:cNvPr id="410" name="Google Shape;410;p35"/>
          <p:cNvSpPr txBox="1"/>
          <p:nvPr/>
        </p:nvSpPr>
        <p:spPr>
          <a:xfrm>
            <a:off x="3608401" y="3055100"/>
            <a:ext cx="2228100" cy="492600"/>
          </a:xfrm>
          <a:prstGeom prst="rect">
            <a:avLst/>
          </a:prstGeom>
          <a:solidFill>
            <a:srgbClr val="F4B998"/>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Helin Long</a:t>
            </a:r>
            <a:endParaRPr b="1" i="0" sz="1400" u="none" cap="none" strike="noStrike">
              <a:solidFill>
                <a:schemeClr val="dk1"/>
              </a:solidFill>
              <a:latin typeface="Arial"/>
              <a:ea typeface="Arial"/>
              <a:cs typeface="Arial"/>
              <a:sym typeface="Arial"/>
            </a:endParaRPr>
          </a:p>
        </p:txBody>
      </p:sp>
      <p:sp>
        <p:nvSpPr>
          <p:cNvPr id="411" name="Google Shape;411;p35"/>
          <p:cNvSpPr txBox="1"/>
          <p:nvPr/>
        </p:nvSpPr>
        <p:spPr>
          <a:xfrm>
            <a:off x="6452976" y="3055100"/>
            <a:ext cx="2228100" cy="492600"/>
          </a:xfrm>
          <a:prstGeom prst="rect">
            <a:avLst/>
          </a:prstGeom>
          <a:solidFill>
            <a:srgbClr val="44A9CC"/>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2000"/>
              <a:buFont typeface="Arial"/>
              <a:buNone/>
            </a:pPr>
            <a:r>
              <a:rPr b="1" i="0" lang="en" sz="2000" u="none" cap="none" strike="noStrike">
                <a:solidFill>
                  <a:schemeClr val="dk1"/>
                </a:solidFill>
                <a:latin typeface="Times New Roman"/>
                <a:ea typeface="Times New Roman"/>
                <a:cs typeface="Times New Roman"/>
                <a:sym typeface="Times New Roman"/>
              </a:rPr>
              <a:t>Andrew Wang</a:t>
            </a:r>
            <a:endParaRPr b="1" i="0" sz="1400" u="none" cap="none" strike="noStrike">
              <a:solidFill>
                <a:schemeClr val="dk1"/>
              </a:solidFill>
              <a:latin typeface="Arial"/>
              <a:ea typeface="Arial"/>
              <a:cs typeface="Arial"/>
              <a:sym typeface="Arial"/>
            </a:endParaRPr>
          </a:p>
        </p:txBody>
      </p:sp>
      <p:sp>
        <p:nvSpPr>
          <p:cNvPr id="412" name="Google Shape;412;p35"/>
          <p:cNvSpPr txBox="1"/>
          <p:nvPr/>
        </p:nvSpPr>
        <p:spPr>
          <a:xfrm>
            <a:off x="-594225" y="2571750"/>
            <a:ext cx="22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5"/>
          <p:cNvSpPr txBox="1"/>
          <p:nvPr/>
        </p:nvSpPr>
        <p:spPr>
          <a:xfrm>
            <a:off x="6443375" y="3877225"/>
            <a:ext cx="258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
        <p:nvSpPr>
          <p:cNvPr id="414" name="Google Shape;414;p35"/>
          <p:cNvSpPr txBox="1"/>
          <p:nvPr/>
        </p:nvSpPr>
        <p:spPr>
          <a:xfrm>
            <a:off x="6142175" y="3765175"/>
            <a:ext cx="28497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Weight Design Experiment</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000000"/>
              </a:buClr>
              <a:buSzPts val="1600"/>
              <a:buFont typeface="Times New Roman"/>
              <a:buChar char="●"/>
            </a:pPr>
            <a:r>
              <a:rPr b="0" i="0" lang="en" sz="1600" u="none" cap="none" strike="noStrike">
                <a:solidFill>
                  <a:srgbClr val="000000"/>
                </a:solidFill>
                <a:latin typeface="Times New Roman"/>
                <a:ea typeface="Times New Roman"/>
                <a:cs typeface="Times New Roman"/>
                <a:sym typeface="Times New Roman"/>
              </a:rPr>
              <a:t>C-Sketches</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18" name="Shape 418"/>
        <p:cNvGrpSpPr/>
        <p:nvPr/>
      </p:nvGrpSpPr>
      <p:grpSpPr>
        <a:xfrm>
          <a:off x="0" y="0"/>
          <a:ext cx="0" cy="0"/>
          <a:chOff x="0" y="0"/>
          <a:chExt cx="0" cy="0"/>
        </a:xfrm>
      </p:grpSpPr>
      <p:sp>
        <p:nvSpPr>
          <p:cNvPr id="419" name="Google Shape;419;p36"/>
          <p:cNvSpPr txBox="1"/>
          <p:nvPr/>
        </p:nvSpPr>
        <p:spPr>
          <a:xfrm>
            <a:off x="343500" y="1740600"/>
            <a:ext cx="8457000" cy="1662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666666"/>
                </a:solidFill>
                <a:latin typeface="Times New Roman"/>
                <a:ea typeface="Times New Roman"/>
                <a:cs typeface="Times New Roman"/>
                <a:sym typeface="Times New Roman"/>
              </a:rPr>
              <a:t>Thank You!</a:t>
            </a:r>
            <a:endParaRPr b="0" i="0" sz="96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3" name="Shape 423"/>
        <p:cNvGrpSpPr/>
        <p:nvPr/>
      </p:nvGrpSpPr>
      <p:grpSpPr>
        <a:xfrm>
          <a:off x="0" y="0"/>
          <a:ext cx="0" cy="0"/>
          <a:chOff x="0" y="0"/>
          <a:chExt cx="0" cy="0"/>
        </a:xfrm>
      </p:grpSpPr>
      <p:sp>
        <p:nvSpPr>
          <p:cNvPr id="424" name="Google Shape;424;p37"/>
          <p:cNvSpPr txBox="1"/>
          <p:nvPr>
            <p:ph type="ctrTitle"/>
          </p:nvPr>
        </p:nvSpPr>
        <p:spPr>
          <a:xfrm>
            <a:off x="311700" y="1870950"/>
            <a:ext cx="8520600" cy="122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n" sz="7380">
                <a:solidFill>
                  <a:srgbClr val="666666"/>
                </a:solidFill>
                <a:latin typeface="Times New Roman"/>
                <a:ea typeface="Times New Roman"/>
                <a:cs typeface="Times New Roman"/>
                <a:sym typeface="Times New Roman"/>
              </a:rPr>
              <a:t>Appendix</a:t>
            </a:r>
            <a:endParaRPr sz="738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8" name="Shape 428"/>
        <p:cNvGrpSpPr/>
        <p:nvPr/>
      </p:nvGrpSpPr>
      <p:grpSpPr>
        <a:xfrm>
          <a:off x="0" y="0"/>
          <a:ext cx="0" cy="0"/>
          <a:chOff x="0" y="0"/>
          <a:chExt cx="0" cy="0"/>
        </a:xfrm>
      </p:grpSpPr>
      <p:sp>
        <p:nvSpPr>
          <p:cNvPr id="429" name="Google Shape;429;p38"/>
          <p:cNvSpPr txBox="1"/>
          <p:nvPr>
            <p:ph type="title"/>
          </p:nvPr>
        </p:nvSpPr>
        <p:spPr>
          <a:xfrm>
            <a:off x="152375" y="48550"/>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990"/>
              <a:buNone/>
            </a:pPr>
            <a:r>
              <a:rPr lang="en" sz="2420">
                <a:solidFill>
                  <a:srgbClr val="666666"/>
                </a:solidFill>
                <a:latin typeface="Times New Roman"/>
                <a:ea typeface="Times New Roman"/>
                <a:cs typeface="Times New Roman"/>
                <a:sym typeface="Times New Roman"/>
              </a:rPr>
              <a:t>Risk Matrix</a:t>
            </a:r>
            <a:endParaRPr sz="2420">
              <a:solidFill>
                <a:srgbClr val="666666"/>
              </a:solidFill>
              <a:latin typeface="Times New Roman"/>
              <a:ea typeface="Times New Roman"/>
              <a:cs typeface="Times New Roman"/>
              <a:sym typeface="Times New Roman"/>
            </a:endParaRPr>
          </a:p>
        </p:txBody>
      </p:sp>
      <p:graphicFrame>
        <p:nvGraphicFramePr>
          <p:cNvPr id="430" name="Google Shape;430;p38"/>
          <p:cNvGraphicFramePr/>
          <p:nvPr/>
        </p:nvGraphicFramePr>
        <p:xfrm>
          <a:off x="272688" y="621250"/>
          <a:ext cx="3000000" cy="3000000"/>
        </p:xfrm>
        <a:graphic>
          <a:graphicData uri="http://schemas.openxmlformats.org/drawingml/2006/table">
            <a:tbl>
              <a:tblPr>
                <a:noFill/>
                <a:tableStyleId>{626DDABC-DEC7-4185-810E-D8E4FE0C92F0}</a:tableStyleId>
              </a:tblPr>
              <a:tblGrid>
                <a:gridCol w="2758925"/>
                <a:gridCol w="1034875"/>
                <a:gridCol w="778750"/>
                <a:gridCol w="555950"/>
                <a:gridCol w="2708825"/>
                <a:gridCol w="929525"/>
              </a:tblGrid>
              <a:tr h="32315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Times New Roman"/>
                          <a:ea typeface="Times New Roman"/>
                          <a:cs typeface="Times New Roman"/>
                          <a:sym typeface="Times New Roman"/>
                        </a:rPr>
                        <a:t>Risk</a:t>
                      </a:r>
                      <a:endParaRPr b="1"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Times New Roman"/>
                          <a:ea typeface="Times New Roman"/>
                          <a:cs typeface="Times New Roman"/>
                          <a:sym typeface="Times New Roman"/>
                        </a:rPr>
                        <a:t>Severity</a:t>
                      </a:r>
                      <a:endParaRPr b="1"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Times New Roman"/>
                          <a:ea typeface="Times New Roman"/>
                          <a:cs typeface="Times New Roman"/>
                          <a:sym typeface="Times New Roman"/>
                        </a:rPr>
                        <a:t>Likelihood</a:t>
                      </a:r>
                      <a:endParaRPr b="1"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Times New Roman"/>
                          <a:ea typeface="Times New Roman"/>
                          <a:cs typeface="Times New Roman"/>
                          <a:sym typeface="Times New Roman"/>
                        </a:rPr>
                        <a:t>Rating</a:t>
                      </a:r>
                      <a:endParaRPr b="1"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Times New Roman"/>
                          <a:ea typeface="Times New Roman"/>
                          <a:cs typeface="Times New Roman"/>
                          <a:sym typeface="Times New Roman"/>
                        </a:rPr>
                        <a:t>Action</a:t>
                      </a:r>
                      <a:endParaRPr b="1"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Times New Roman"/>
                          <a:ea typeface="Times New Roman"/>
                          <a:cs typeface="Times New Roman"/>
                          <a:sym typeface="Times New Roman"/>
                        </a:rPr>
                        <a:t>Classification</a:t>
                      </a:r>
                      <a:endParaRPr b="1"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48470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Sensor code does not work properly, so the claw doesn't open/close as desired</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10</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B6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Test the code for multiple times to check whether it works well</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Technical Preventable</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005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A team member gets injured during construction of claw</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Make sure to follow all safety procedures and to</a:t>
                      </a:r>
                      <a:endParaRPr sz="1000" u="none" cap="none" strike="noStrike">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wear PPE (safety goggles)</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Preventable Safety</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005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A team member is unable to attend the competition (sickness or injury)</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Make a plan in order to make sure that any tasks assigned to that member are reallocated</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External Project Management</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12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Unable to complete competition tasks within the given time limit</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12</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B6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Practice with whole team in EDC leading up to competition, make sure every member understands the plan</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Preventable Operational</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470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Battery pack is not fully charged and dies during the competition</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4</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12</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B6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Come to the competition prepared with charged battery packs</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Preventable Operational</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4700">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The claw cannot hold the weight and breaks during the competition</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10</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B600"/>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Test the limit of the claw beforehand to understand what it's capabilities are.</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Preventable Technical</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12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Equipment(arduino) malfunctions</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1</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5</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Come to the competition with multiple arduinos and be prepared to replace the broken arduino quickly</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External Technical</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125">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Time for claw opening/closing mechanism is lengthened in return for a more consistent grabbing motion.</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2</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3</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6</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Practice picking up and releasing objects and make sure that it is consistent before the competition</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Times New Roman"/>
                          <a:ea typeface="Times New Roman"/>
                          <a:cs typeface="Times New Roman"/>
                          <a:sym typeface="Times New Roman"/>
                        </a:rPr>
                        <a:t>Strategic Technical</a:t>
                      </a:r>
                      <a:endParaRPr sz="1000" u="none" cap="none" strike="noStrike">
                        <a:latin typeface="Times New Roman"/>
                        <a:ea typeface="Times New Roman"/>
                        <a:cs typeface="Times New Roman"/>
                        <a:sym typeface="Times New Roman"/>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4" name="Shape 434"/>
        <p:cNvGrpSpPr/>
        <p:nvPr/>
      </p:nvGrpSpPr>
      <p:grpSpPr>
        <a:xfrm>
          <a:off x="0" y="0"/>
          <a:ext cx="0" cy="0"/>
          <a:chOff x="0" y="0"/>
          <a:chExt cx="0" cy="0"/>
        </a:xfrm>
      </p:grpSpPr>
      <p:sp>
        <p:nvSpPr>
          <p:cNvPr id="435" name="Google Shape;435;p39"/>
          <p:cNvSpPr txBox="1"/>
          <p:nvPr>
            <p:ph type="title"/>
          </p:nvPr>
        </p:nvSpPr>
        <p:spPr>
          <a:xfrm>
            <a:off x="311700" y="891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solidFill>
                  <a:srgbClr val="666666"/>
                </a:solidFill>
                <a:latin typeface="Times New Roman"/>
                <a:ea typeface="Times New Roman"/>
                <a:cs typeface="Times New Roman"/>
                <a:sym typeface="Times New Roman"/>
              </a:rPr>
              <a:t>Scoring WDM</a:t>
            </a:r>
            <a:endParaRPr sz="3600">
              <a:solidFill>
                <a:srgbClr val="666666"/>
              </a:solidFill>
              <a:latin typeface="Times New Roman"/>
              <a:ea typeface="Times New Roman"/>
              <a:cs typeface="Times New Roman"/>
              <a:sym typeface="Times New Roman"/>
            </a:endParaRPr>
          </a:p>
        </p:txBody>
      </p:sp>
      <p:graphicFrame>
        <p:nvGraphicFramePr>
          <p:cNvPr id="436" name="Google Shape;436;p39"/>
          <p:cNvGraphicFramePr/>
          <p:nvPr/>
        </p:nvGraphicFramePr>
        <p:xfrm>
          <a:off x="143663" y="803450"/>
          <a:ext cx="3000000" cy="3000000"/>
        </p:xfrm>
        <a:graphic>
          <a:graphicData uri="http://schemas.openxmlformats.org/drawingml/2006/table">
            <a:tbl>
              <a:tblPr>
                <a:noFill/>
                <a:tableStyleId>{02721DCB-CBF0-4D37-A19E-2C3FF3624A2A}</a:tableStyleId>
              </a:tblPr>
              <a:tblGrid>
                <a:gridCol w="2978275"/>
                <a:gridCol w="1220825"/>
                <a:gridCol w="1627200"/>
                <a:gridCol w="1255275"/>
                <a:gridCol w="1607050"/>
              </a:tblGrid>
              <a:tr h="471950">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Criteria </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Weights</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Times New Roman"/>
                          <a:ea typeface="Times New Roman"/>
                          <a:cs typeface="Times New Roman"/>
                          <a:sym typeface="Times New Roman"/>
                        </a:rPr>
                        <a:t>The Super Scooper </a:t>
                      </a:r>
                      <a:endParaRPr sz="15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Times New Roman"/>
                          <a:ea typeface="Times New Roman"/>
                          <a:cs typeface="Times New Roman"/>
                          <a:sym typeface="Times New Roman"/>
                        </a:rPr>
                        <a:t>The Pincer</a:t>
                      </a:r>
                      <a:endParaRPr sz="1500" u="none" cap="none" strike="noStrike"/>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 sz="1700" u="none" cap="none" strike="noStrike">
                          <a:solidFill>
                            <a:schemeClr val="dk1"/>
                          </a:solidFill>
                          <a:latin typeface="Times New Roman"/>
                          <a:ea typeface="Times New Roman"/>
                          <a:cs typeface="Times New Roman"/>
                          <a:sym typeface="Times New Roman"/>
                        </a:rPr>
                        <a:t>The Threaded Clone</a:t>
                      </a:r>
                      <a:endParaRPr sz="1700" u="none" cap="none" strike="noStrike">
                        <a:solidFill>
                          <a:schemeClr val="dk1"/>
                        </a:solidFill>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r>
              <a:tr h="466250">
                <a:tc>
                  <a:txBody>
                    <a:bodyPr/>
                    <a:lstStyle/>
                    <a:p>
                      <a:pPr indent="0" lvl="0" marL="0" marR="0" rtl="0" algn="ctr">
                        <a:lnSpc>
                          <a:spcPct val="115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Able to pick up variety of objects</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25%</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8</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5</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r>
              <a:tr h="473150">
                <a:tc>
                  <a:txBody>
                    <a:bodyPr/>
                    <a:lstStyle/>
                    <a:p>
                      <a:pPr indent="0" lvl="0" marL="0" marR="0" rtl="0" algn="ctr">
                        <a:lnSpc>
                          <a:spcPct val="115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Weight Capacity</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25%</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7</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5</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23875">
                <a:tc>
                  <a:txBody>
                    <a:bodyPr/>
                    <a:lstStyle/>
                    <a:p>
                      <a:pPr indent="0" lvl="0" marL="0" marR="0" rtl="0" algn="ctr">
                        <a:lnSpc>
                          <a:spcPct val="115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Pick up and drop off speed</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10%</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10</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3</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4775">
                <a:tc>
                  <a:txBody>
                    <a:bodyPr/>
                    <a:lstStyle/>
                    <a:p>
                      <a:pPr indent="0" lvl="0" marL="0" marR="0" rtl="0" algn="ctr">
                        <a:lnSpc>
                          <a:spcPct val="115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Accuracy/error margin</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25%</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2</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7</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3</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4775">
                <a:tc>
                  <a:txBody>
                    <a:bodyPr/>
                    <a:lstStyle/>
                    <a:p>
                      <a:pPr indent="0" lvl="0" marL="0" marR="0" rtl="0" algn="ctr">
                        <a:lnSpc>
                          <a:spcPct val="115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 of objects picked up</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15%</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6</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chemeClr val="dk1"/>
                      </a:solidFill>
                      <a:prstDash val="solid"/>
                      <a:round/>
                      <a:headEnd len="sm" w="sm" type="none"/>
                      <a:tailEnd len="sm" w="sm" type="none"/>
                    </a:lnB>
                  </a:tcPr>
                </a:tc>
              </a:tr>
              <a:tr h="342000">
                <a:tc>
                  <a:txBody>
                    <a:bodyPr/>
                    <a:lstStyle/>
                    <a:p>
                      <a:pPr indent="0" lvl="0" marL="0" marR="0" rtl="0" algn="ctr">
                        <a:lnSpc>
                          <a:spcPct val="115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Total</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Times New Roman"/>
                          <a:ea typeface="Times New Roman"/>
                          <a:cs typeface="Times New Roman"/>
                          <a:sym typeface="Times New Roman"/>
                        </a:rPr>
                        <a:t>100%</a:t>
                      </a:r>
                      <a:endParaRPr sz="1700" u="none" cap="none" strike="noStrike">
                        <a:latin typeface="Times New Roman"/>
                        <a:ea typeface="Times New Roman"/>
                        <a:cs typeface="Times New Roman"/>
                        <a:sym typeface="Times New Roman"/>
                      </a:endParaRPr>
                    </a:p>
                  </a:txBody>
                  <a:tcPr marT="19050" marB="19050" marR="28575" marL="28575" anchor="ctr">
                    <a:lnL cap="flat" cmpd="sng" w="9525">
                      <a:solidFill>
                        <a:schemeClr val="dk1"/>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5.55</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5.35</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900"/>
                        <a:buFont typeface="Arial"/>
                        <a:buNone/>
                      </a:pPr>
                      <a:r>
                        <a:rPr lang="en" sz="1900" u="none" cap="none" strike="noStrike">
                          <a:latin typeface="Times New Roman"/>
                          <a:ea typeface="Times New Roman"/>
                          <a:cs typeface="Times New Roman"/>
                          <a:sym typeface="Times New Roman"/>
                        </a:rPr>
                        <a:t>4.15</a:t>
                      </a:r>
                      <a:endParaRPr sz="1900" u="none" cap="none" strike="noStrike">
                        <a:latin typeface="Times New Roman"/>
                        <a:ea typeface="Times New Roman"/>
                        <a:cs typeface="Times New Roman"/>
                        <a:sym typeface="Times New Roman"/>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8" name="Shape 98"/>
        <p:cNvGrpSpPr/>
        <p:nvPr/>
      </p:nvGrpSpPr>
      <p:grpSpPr>
        <a:xfrm>
          <a:off x="0" y="0"/>
          <a:ext cx="0" cy="0"/>
          <a:chOff x="0" y="0"/>
          <a:chExt cx="0" cy="0"/>
        </a:xfrm>
      </p:grpSpPr>
      <p:sp>
        <p:nvSpPr>
          <p:cNvPr id="99" name="Google Shape;99;p4"/>
          <p:cNvSpPr txBox="1"/>
          <p:nvPr/>
        </p:nvSpPr>
        <p:spPr>
          <a:xfrm>
            <a:off x="1073750" y="598700"/>
            <a:ext cx="24564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00" name="Google Shape;100;p4"/>
          <p:cNvSpPr txBox="1"/>
          <p:nvPr/>
        </p:nvSpPr>
        <p:spPr>
          <a:xfrm>
            <a:off x="559400" y="598700"/>
            <a:ext cx="34851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Design Challenge</a:t>
            </a:r>
            <a:endParaRPr b="0" i="0" sz="2500" u="none" cap="none" strike="noStrike">
              <a:solidFill>
                <a:srgbClr val="666666"/>
              </a:solidFill>
              <a:latin typeface="Times New Roman"/>
              <a:ea typeface="Times New Roman"/>
              <a:cs typeface="Times New Roman"/>
              <a:sym typeface="Times New Roman"/>
            </a:endParaRPr>
          </a:p>
        </p:txBody>
      </p:sp>
      <p:sp>
        <p:nvSpPr>
          <p:cNvPr id="101" name="Google Shape;101;p4"/>
          <p:cNvSpPr txBox="1"/>
          <p:nvPr/>
        </p:nvSpPr>
        <p:spPr>
          <a:xfrm>
            <a:off x="100400" y="1546525"/>
            <a:ext cx="44031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Times New Roman"/>
                <a:ea typeface="Times New Roman"/>
                <a:cs typeface="Times New Roman"/>
                <a:sym typeface="Times New Roman"/>
              </a:rPr>
              <a:t>Design and construct an object retrieval claw using an </a:t>
            </a:r>
            <a:r>
              <a:rPr b="1" i="0" lang="en" sz="1800" u="sng" cap="none" strike="noStrike">
                <a:solidFill>
                  <a:srgbClr val="666666"/>
                </a:solidFill>
                <a:latin typeface="Times New Roman"/>
                <a:ea typeface="Times New Roman"/>
                <a:cs typeface="Times New Roman"/>
                <a:sym typeface="Times New Roman"/>
              </a:rPr>
              <a:t>Arduino</a:t>
            </a:r>
            <a:r>
              <a:rPr b="0" i="0" lang="en" sz="1800" u="none" cap="none" strike="noStrike">
                <a:solidFill>
                  <a:srgbClr val="666666"/>
                </a:solidFill>
                <a:latin typeface="Times New Roman"/>
                <a:ea typeface="Times New Roman"/>
                <a:cs typeface="Times New Roman"/>
                <a:sym typeface="Times New Roman"/>
              </a:rPr>
              <a:t> and </a:t>
            </a:r>
            <a:r>
              <a:rPr b="1" i="0" lang="en" sz="1800" u="sng" cap="none" strike="noStrike">
                <a:solidFill>
                  <a:srgbClr val="666666"/>
                </a:solidFill>
                <a:latin typeface="Times New Roman"/>
                <a:ea typeface="Times New Roman"/>
                <a:cs typeface="Times New Roman"/>
                <a:sym typeface="Times New Roman"/>
              </a:rPr>
              <a:t>servo motor</a:t>
            </a:r>
            <a:endParaRPr b="1" i="0" sz="1800" u="sng" cap="none" strike="noStrike">
              <a:solidFill>
                <a:srgbClr val="66666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66666"/>
              </a:solidFill>
              <a:latin typeface="Times New Roman"/>
              <a:ea typeface="Times New Roman"/>
              <a:cs typeface="Times New Roman"/>
              <a:sym typeface="Times New Roman"/>
            </a:endParaRPr>
          </a:p>
          <a:p>
            <a:pPr indent="0" lvl="0" marL="45720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Times New Roman"/>
              <a:ea typeface="Times New Roman"/>
              <a:cs typeface="Times New Roman"/>
              <a:sym typeface="Times New Roman"/>
            </a:endParaRPr>
          </a:p>
        </p:txBody>
      </p:sp>
      <p:sp>
        <p:nvSpPr>
          <p:cNvPr id="102" name="Google Shape;102;p4"/>
          <p:cNvSpPr txBox="1"/>
          <p:nvPr/>
        </p:nvSpPr>
        <p:spPr>
          <a:xfrm>
            <a:off x="100400" y="2822975"/>
            <a:ext cx="4698481" cy="1415742"/>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666666"/>
              </a:buClr>
              <a:buSzPts val="1600"/>
              <a:buFont typeface="Times New Roman"/>
              <a:buChar char="●"/>
            </a:pPr>
            <a:r>
              <a:rPr b="0" i="0" lang="en" sz="1600" u="none" cap="none" strike="noStrike">
                <a:solidFill>
                  <a:srgbClr val="666666"/>
                </a:solidFill>
                <a:latin typeface="Times New Roman"/>
                <a:ea typeface="Times New Roman"/>
                <a:cs typeface="Times New Roman"/>
                <a:sym typeface="Times New Roman"/>
              </a:rPr>
              <a:t>Opening/closing of claw must be fully automatic</a:t>
            </a:r>
            <a:endParaRPr/>
          </a:p>
          <a:p>
            <a:pPr indent="0" lvl="0" marL="127000" marR="0" rtl="0" algn="l">
              <a:lnSpc>
                <a:spcPct val="100000"/>
              </a:lnSpc>
              <a:spcBef>
                <a:spcPts val="0"/>
              </a:spcBef>
              <a:spcAft>
                <a:spcPts val="0"/>
              </a:spcAft>
              <a:buNone/>
            </a:pPr>
            <a:r>
              <a:t/>
            </a:r>
            <a:endParaRPr b="0" i="0" sz="1800" u="none" cap="none" strike="noStrike">
              <a:solidFill>
                <a:srgbClr val="666666"/>
              </a:solidFill>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666666"/>
              </a:buClr>
              <a:buSzPts val="1600"/>
              <a:buFont typeface="Times New Roman"/>
              <a:buChar char="●"/>
            </a:pPr>
            <a:r>
              <a:rPr b="0" i="0" lang="en" sz="1600" u="none" cap="none" strike="noStrike">
                <a:solidFill>
                  <a:srgbClr val="666666"/>
                </a:solidFill>
                <a:latin typeface="Times New Roman"/>
                <a:ea typeface="Times New Roman"/>
                <a:cs typeface="Times New Roman"/>
                <a:sym typeface="Times New Roman"/>
              </a:rPr>
              <a:t>Movement of the claw is done by team member via </a:t>
            </a:r>
            <a:r>
              <a:rPr b="1" i="0" lang="en" sz="1600" u="sng" cap="none" strike="noStrike">
                <a:solidFill>
                  <a:srgbClr val="666666"/>
                </a:solidFill>
                <a:latin typeface="Times New Roman"/>
                <a:ea typeface="Times New Roman"/>
                <a:cs typeface="Times New Roman"/>
                <a:sym typeface="Times New Roman"/>
              </a:rPr>
              <a:t>crane pulley system</a:t>
            </a:r>
            <a:endParaRPr b="1" i="0" sz="1600" u="sng" cap="none" strike="noStrike">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 name="Google Shape;103;p4"/>
          <p:cNvPicPr preferRelativeResize="0"/>
          <p:nvPr/>
        </p:nvPicPr>
        <p:blipFill rotWithShape="1">
          <a:blip r:embed="rId3">
            <a:alphaModFix/>
          </a:blip>
          <a:srcRect b="0" l="0" r="0" t="0"/>
          <a:stretch/>
        </p:blipFill>
        <p:spPr>
          <a:xfrm>
            <a:off x="5434175" y="2634725"/>
            <a:ext cx="2833699" cy="2235025"/>
          </a:xfrm>
          <a:prstGeom prst="rect">
            <a:avLst/>
          </a:prstGeom>
          <a:noFill/>
          <a:ln>
            <a:noFill/>
          </a:ln>
        </p:spPr>
      </p:pic>
      <p:pic>
        <p:nvPicPr>
          <p:cNvPr id="104" name="Google Shape;104;p4"/>
          <p:cNvPicPr preferRelativeResize="0"/>
          <p:nvPr/>
        </p:nvPicPr>
        <p:blipFill rotWithShape="1">
          <a:blip r:embed="rId4">
            <a:alphaModFix/>
          </a:blip>
          <a:srcRect b="0" l="0" r="0" t="0"/>
          <a:stretch/>
        </p:blipFill>
        <p:spPr>
          <a:xfrm>
            <a:off x="4125600" y="312500"/>
            <a:ext cx="2624330" cy="1908600"/>
          </a:xfrm>
          <a:prstGeom prst="rect">
            <a:avLst/>
          </a:prstGeom>
          <a:noFill/>
          <a:ln>
            <a:noFill/>
          </a:ln>
        </p:spPr>
      </p:pic>
      <p:pic>
        <p:nvPicPr>
          <p:cNvPr id="105" name="Google Shape;105;p4"/>
          <p:cNvPicPr preferRelativeResize="0"/>
          <p:nvPr/>
        </p:nvPicPr>
        <p:blipFill rotWithShape="1">
          <a:blip r:embed="rId5">
            <a:alphaModFix/>
          </a:blip>
          <a:srcRect b="0" l="0" r="0" t="0"/>
          <a:stretch/>
        </p:blipFill>
        <p:spPr>
          <a:xfrm>
            <a:off x="6831025" y="598712"/>
            <a:ext cx="1935074" cy="1336187"/>
          </a:xfrm>
          <a:prstGeom prst="rect">
            <a:avLst/>
          </a:prstGeom>
          <a:noFill/>
          <a:ln>
            <a:noFill/>
          </a:ln>
        </p:spPr>
      </p:pic>
      <p:sp>
        <p:nvSpPr>
          <p:cNvPr id="106" name="Google Shape;106;p4"/>
          <p:cNvSpPr/>
          <p:nvPr/>
        </p:nvSpPr>
        <p:spPr>
          <a:xfrm>
            <a:off x="3616775" y="1854100"/>
            <a:ext cx="955225" cy="542000"/>
          </a:xfrm>
          <a:custGeom>
            <a:rect b="b" l="l" r="r" t="t"/>
            <a:pathLst>
              <a:path extrusionOk="0" h="21680" w="38209">
                <a:moveTo>
                  <a:pt x="0" y="16375"/>
                </a:moveTo>
                <a:cubicBezTo>
                  <a:pt x="3854" y="21513"/>
                  <a:pt x="13151" y="23028"/>
                  <a:pt x="18895" y="20154"/>
                </a:cubicBezTo>
                <a:cubicBezTo>
                  <a:pt x="27216" y="15991"/>
                  <a:pt x="29887" y="4161"/>
                  <a:pt x="38209"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rot="3483151">
            <a:off x="4509076" y="1767586"/>
            <a:ext cx="125864" cy="148919"/>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2319825" y="1868450"/>
            <a:ext cx="4366725" cy="619325"/>
          </a:xfrm>
          <a:custGeom>
            <a:rect b="b" l="l" r="r" t="t"/>
            <a:pathLst>
              <a:path extrusionOk="0" h="24773" w="174669">
                <a:moveTo>
                  <a:pt x="0" y="15116"/>
                </a:moveTo>
                <a:cubicBezTo>
                  <a:pt x="11817" y="23977"/>
                  <a:pt x="28476" y="24773"/>
                  <a:pt x="43247" y="24773"/>
                </a:cubicBezTo>
                <a:cubicBezTo>
                  <a:pt x="59682" y="24773"/>
                  <a:pt x="76257" y="23797"/>
                  <a:pt x="92373" y="20574"/>
                </a:cubicBezTo>
                <a:cubicBezTo>
                  <a:pt x="120100" y="15029"/>
                  <a:pt x="154675" y="19994"/>
                  <a:pt x="174669"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rot="3030537">
            <a:off x="6670552" y="1767563"/>
            <a:ext cx="125952" cy="14896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p:nvPr/>
        </p:nvSpPr>
        <p:spPr>
          <a:xfrm>
            <a:off x="3453500" y="3485000"/>
            <a:ext cx="3377351" cy="780950"/>
          </a:xfrm>
          <a:custGeom>
            <a:rect b="b" l="l" r="r" t="t"/>
            <a:pathLst>
              <a:path extrusionOk="0" h="31238" w="151996">
                <a:moveTo>
                  <a:pt x="0" y="22253"/>
                </a:moveTo>
                <a:cubicBezTo>
                  <a:pt x="7643" y="23527"/>
                  <a:pt x="14611" y="27697"/>
                  <a:pt x="22254" y="28971"/>
                </a:cubicBezTo>
                <a:cubicBezTo>
                  <a:pt x="47536" y="33186"/>
                  <a:pt x="73892" y="30720"/>
                  <a:pt x="99091" y="26032"/>
                </a:cubicBezTo>
                <a:cubicBezTo>
                  <a:pt x="114680" y="23132"/>
                  <a:pt x="131218" y="19146"/>
                  <a:pt x="143598" y="9237"/>
                </a:cubicBezTo>
                <a:cubicBezTo>
                  <a:pt x="146847" y="6637"/>
                  <a:pt x="151996" y="4161"/>
                  <a:pt x="151996" y="0"/>
                </a:cubicBezTo>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rot="1728389">
            <a:off x="6788142" y="3325139"/>
            <a:ext cx="174950" cy="203825"/>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5" name="Shape 115"/>
        <p:cNvGrpSpPr/>
        <p:nvPr/>
      </p:nvGrpSpPr>
      <p:grpSpPr>
        <a:xfrm>
          <a:off x="0" y="0"/>
          <a:ext cx="0" cy="0"/>
          <a:chOff x="0" y="0"/>
          <a:chExt cx="0" cy="0"/>
        </a:xfrm>
      </p:grpSpPr>
      <p:sp>
        <p:nvSpPr>
          <p:cNvPr id="116" name="Google Shape;116;p5"/>
          <p:cNvSpPr txBox="1"/>
          <p:nvPr/>
        </p:nvSpPr>
        <p:spPr>
          <a:xfrm>
            <a:off x="604949" y="1094175"/>
            <a:ext cx="3366300" cy="2660100"/>
          </a:xfrm>
          <a:prstGeom prst="rect">
            <a:avLst/>
          </a:prstGeom>
          <a:solidFill>
            <a:srgbClr val="50BCB9"/>
          </a:solidFill>
          <a:ln cap="rnd" cmpd="sng" w="9525">
            <a:solidFill>
              <a:srgbClr val="000000"/>
            </a:solidFill>
            <a:prstDash val="solid"/>
            <a:round/>
            <a:headEnd len="sm" w="sm" type="none"/>
            <a:tailEnd len="sm" w="sm" type="none"/>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17" name="Google Shape;117;p5"/>
          <p:cNvSpPr txBox="1"/>
          <p:nvPr>
            <p:ph type="title"/>
          </p:nvPr>
        </p:nvSpPr>
        <p:spPr>
          <a:xfrm>
            <a:off x="265500" y="1830475"/>
            <a:ext cx="4045200" cy="14823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rgbClr val="434343"/>
                </a:solidFill>
                <a:latin typeface="Times New Roman"/>
                <a:ea typeface="Times New Roman"/>
                <a:cs typeface="Times New Roman"/>
                <a:sym typeface="Times New Roman"/>
              </a:rPr>
              <a:t>Overview of Competition Rounds</a:t>
            </a:r>
            <a:endParaRPr>
              <a:solidFill>
                <a:srgbClr val="434343"/>
              </a:solidFill>
              <a:latin typeface="Times New Roman"/>
              <a:ea typeface="Times New Roman"/>
              <a:cs typeface="Times New Roman"/>
              <a:sym typeface="Times New Roman"/>
            </a:endParaRPr>
          </a:p>
        </p:txBody>
      </p:sp>
      <p:pic>
        <p:nvPicPr>
          <p:cNvPr id="118" name="Google Shape;118;p5"/>
          <p:cNvPicPr preferRelativeResize="0"/>
          <p:nvPr/>
        </p:nvPicPr>
        <p:blipFill rotWithShape="1">
          <a:blip r:embed="rId3">
            <a:alphaModFix/>
          </a:blip>
          <a:srcRect b="0" l="0" r="0" t="0"/>
          <a:stretch/>
        </p:blipFill>
        <p:spPr>
          <a:xfrm>
            <a:off x="5352200" y="550175"/>
            <a:ext cx="3000301" cy="1551380"/>
          </a:xfrm>
          <a:prstGeom prst="rect">
            <a:avLst/>
          </a:prstGeom>
          <a:noFill/>
          <a:ln>
            <a:noFill/>
          </a:ln>
        </p:spPr>
      </p:pic>
      <p:sp>
        <p:nvSpPr>
          <p:cNvPr id="119" name="Google Shape;119;p5"/>
          <p:cNvSpPr txBox="1"/>
          <p:nvPr/>
        </p:nvSpPr>
        <p:spPr>
          <a:xfrm>
            <a:off x="5533100" y="88475"/>
            <a:ext cx="263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Times New Roman"/>
                <a:ea typeface="Times New Roman"/>
                <a:cs typeface="Times New Roman"/>
                <a:sym typeface="Times New Roman"/>
              </a:rPr>
              <a:t>Round 1: Variety Round</a:t>
            </a:r>
            <a:endParaRPr b="0" i="0" sz="1800" u="none" cap="none" strike="noStrike">
              <a:solidFill>
                <a:srgbClr val="666666"/>
              </a:solidFill>
              <a:latin typeface="Times New Roman"/>
              <a:ea typeface="Times New Roman"/>
              <a:cs typeface="Times New Roman"/>
              <a:sym typeface="Times New Roman"/>
            </a:endParaRPr>
          </a:p>
        </p:txBody>
      </p:sp>
      <p:sp>
        <p:nvSpPr>
          <p:cNvPr id="120" name="Google Shape;120;p5"/>
          <p:cNvSpPr txBox="1"/>
          <p:nvPr/>
        </p:nvSpPr>
        <p:spPr>
          <a:xfrm>
            <a:off x="5533100" y="2193375"/>
            <a:ext cx="263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Times New Roman"/>
                <a:ea typeface="Times New Roman"/>
                <a:cs typeface="Times New Roman"/>
                <a:sym typeface="Times New Roman"/>
              </a:rPr>
              <a:t>Round 2: Block Stacking</a:t>
            </a:r>
            <a:endParaRPr b="0" i="0" sz="1800" u="none" cap="none" strike="noStrike">
              <a:solidFill>
                <a:srgbClr val="666666"/>
              </a:solidFill>
              <a:latin typeface="Times New Roman"/>
              <a:ea typeface="Times New Roman"/>
              <a:cs typeface="Times New Roman"/>
              <a:sym typeface="Times New Roman"/>
            </a:endParaRPr>
          </a:p>
        </p:txBody>
      </p:sp>
      <p:pic>
        <p:nvPicPr>
          <p:cNvPr id="121" name="Google Shape;121;p5"/>
          <p:cNvPicPr preferRelativeResize="0"/>
          <p:nvPr/>
        </p:nvPicPr>
        <p:blipFill rotWithShape="1">
          <a:blip r:embed="rId4">
            <a:alphaModFix/>
          </a:blip>
          <a:srcRect b="0" l="0" r="0" t="0"/>
          <a:stretch/>
        </p:blipFill>
        <p:spPr>
          <a:xfrm>
            <a:off x="5169175" y="2655075"/>
            <a:ext cx="3366325" cy="1628050"/>
          </a:xfrm>
          <a:prstGeom prst="rect">
            <a:avLst/>
          </a:prstGeom>
          <a:noFill/>
          <a:ln>
            <a:noFill/>
          </a:ln>
        </p:spPr>
      </p:pic>
      <p:sp>
        <p:nvSpPr>
          <p:cNvPr id="122" name="Google Shape;122;p5"/>
          <p:cNvSpPr txBox="1"/>
          <p:nvPr/>
        </p:nvSpPr>
        <p:spPr>
          <a:xfrm>
            <a:off x="5533100" y="4386000"/>
            <a:ext cx="263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Times New Roman"/>
                <a:ea typeface="Times New Roman"/>
                <a:cs typeface="Times New Roman"/>
                <a:sym typeface="Times New Roman"/>
              </a:rPr>
              <a:t>Round 3: Co-op Relay</a:t>
            </a:r>
            <a:endParaRPr b="0" i="0" sz="18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6" name="Shape 126"/>
        <p:cNvGrpSpPr/>
        <p:nvPr/>
      </p:nvGrpSpPr>
      <p:grpSpPr>
        <a:xfrm>
          <a:off x="0" y="0"/>
          <a:ext cx="0" cy="0"/>
          <a:chOff x="0" y="0"/>
          <a:chExt cx="0" cy="0"/>
        </a:xfrm>
      </p:grpSpPr>
      <p:sp>
        <p:nvSpPr>
          <p:cNvPr id="127" name="Google Shape;127;p6"/>
          <p:cNvSpPr txBox="1"/>
          <p:nvPr/>
        </p:nvSpPr>
        <p:spPr>
          <a:xfrm>
            <a:off x="999000" y="657150"/>
            <a:ext cx="23619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128" name="Google Shape;128;p6"/>
          <p:cNvPicPr preferRelativeResize="0"/>
          <p:nvPr/>
        </p:nvPicPr>
        <p:blipFill rotWithShape="1">
          <a:blip r:embed="rId3">
            <a:alphaModFix/>
          </a:blip>
          <a:srcRect b="0" l="0" r="0" t="0"/>
          <a:stretch/>
        </p:blipFill>
        <p:spPr>
          <a:xfrm>
            <a:off x="193188" y="1706073"/>
            <a:ext cx="4236826" cy="2190750"/>
          </a:xfrm>
          <a:prstGeom prst="rect">
            <a:avLst/>
          </a:prstGeom>
          <a:noFill/>
          <a:ln>
            <a:noFill/>
          </a:ln>
        </p:spPr>
      </p:pic>
      <p:sp>
        <p:nvSpPr>
          <p:cNvPr id="129" name="Google Shape;129;p6"/>
          <p:cNvSpPr txBox="1"/>
          <p:nvPr/>
        </p:nvSpPr>
        <p:spPr>
          <a:xfrm>
            <a:off x="1082550" y="657150"/>
            <a:ext cx="21948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Variety Round</a:t>
            </a:r>
            <a:endParaRPr b="0" i="0" sz="2500" u="none" cap="none" strike="noStrike">
              <a:solidFill>
                <a:srgbClr val="666666"/>
              </a:solidFill>
              <a:latin typeface="Times New Roman"/>
              <a:ea typeface="Times New Roman"/>
              <a:cs typeface="Times New Roman"/>
              <a:sym typeface="Times New Roman"/>
            </a:endParaRPr>
          </a:p>
        </p:txBody>
      </p:sp>
      <p:sp>
        <p:nvSpPr>
          <p:cNvPr id="130" name="Google Shape;130;p6"/>
          <p:cNvSpPr txBox="1"/>
          <p:nvPr/>
        </p:nvSpPr>
        <p:spPr>
          <a:xfrm>
            <a:off x="4814814" y="2062815"/>
            <a:ext cx="4135997"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Objective</a:t>
            </a:r>
            <a:r>
              <a:rPr b="0" i="0" lang="en" sz="1800" u="none" cap="none" strike="noStrike">
                <a:solidFill>
                  <a:srgbClr val="666666"/>
                </a:solidFill>
                <a:latin typeface="Times New Roman"/>
                <a:ea typeface="Times New Roman"/>
                <a:cs typeface="Times New Roman"/>
                <a:sym typeface="Times New Roman"/>
              </a:rPr>
              <a:t>: transport as many objects as possible into a bin; objects shown in image</a:t>
            </a:r>
            <a:endParaRPr b="0" i="0" sz="1800" u="none" cap="none" strike="noStrike">
              <a:solidFill>
                <a:srgbClr val="666666"/>
              </a:solidFill>
              <a:latin typeface="Times New Roman"/>
              <a:ea typeface="Times New Roman"/>
              <a:cs typeface="Times New Roman"/>
              <a:sym typeface="Times New Roman"/>
            </a:endParaRPr>
          </a:p>
        </p:txBody>
      </p:sp>
      <p:sp>
        <p:nvSpPr>
          <p:cNvPr id="131" name="Google Shape;131;p6"/>
          <p:cNvSpPr txBox="1"/>
          <p:nvPr/>
        </p:nvSpPr>
        <p:spPr>
          <a:xfrm>
            <a:off x="4814814" y="3176078"/>
            <a:ext cx="4135998" cy="46163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Parameters</a:t>
            </a:r>
            <a:r>
              <a:rPr b="0" i="0" lang="en" sz="1800" u="none" cap="none" strike="noStrike">
                <a:solidFill>
                  <a:srgbClr val="666666"/>
                </a:solidFill>
                <a:latin typeface="Times New Roman"/>
                <a:ea typeface="Times New Roman"/>
                <a:cs typeface="Times New Roman"/>
                <a:sym typeface="Times New Roman"/>
              </a:rPr>
              <a:t>: time; 4 minutes, 1 point/item</a:t>
            </a:r>
            <a:endParaRPr b="0" i="0" sz="1800" u="none" cap="none" strike="noStrike">
              <a:solidFill>
                <a:srgbClr val="666666"/>
              </a:solidFill>
              <a:latin typeface="Times New Roman"/>
              <a:ea typeface="Times New Roman"/>
              <a:cs typeface="Times New Roman"/>
              <a:sym typeface="Times New Roman"/>
            </a:endParaRPr>
          </a:p>
        </p:txBody>
      </p:sp>
      <p:sp>
        <p:nvSpPr>
          <p:cNvPr id="132" name="Google Shape;132;p6"/>
          <p:cNvSpPr txBox="1"/>
          <p:nvPr/>
        </p:nvSpPr>
        <p:spPr>
          <a:xfrm>
            <a:off x="5957725" y="656325"/>
            <a:ext cx="18042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33" name="Google Shape;133;p6"/>
          <p:cNvSpPr txBox="1"/>
          <p:nvPr/>
        </p:nvSpPr>
        <p:spPr>
          <a:xfrm>
            <a:off x="5957725" y="657150"/>
            <a:ext cx="1804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Overview</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7" name="Shape 137"/>
        <p:cNvGrpSpPr/>
        <p:nvPr/>
      </p:nvGrpSpPr>
      <p:grpSpPr>
        <a:xfrm>
          <a:off x="0" y="0"/>
          <a:ext cx="0" cy="0"/>
          <a:chOff x="0" y="0"/>
          <a:chExt cx="0" cy="0"/>
        </a:xfrm>
      </p:grpSpPr>
      <p:sp>
        <p:nvSpPr>
          <p:cNvPr id="138" name="Google Shape;138;p7"/>
          <p:cNvSpPr txBox="1"/>
          <p:nvPr/>
        </p:nvSpPr>
        <p:spPr>
          <a:xfrm>
            <a:off x="1071100" y="657150"/>
            <a:ext cx="23619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139" name="Google Shape;139;p7"/>
          <p:cNvPicPr preferRelativeResize="0"/>
          <p:nvPr/>
        </p:nvPicPr>
        <p:blipFill rotWithShape="1">
          <a:blip r:embed="rId3">
            <a:alphaModFix/>
          </a:blip>
          <a:srcRect b="0" l="0" r="0" t="0"/>
          <a:stretch/>
        </p:blipFill>
        <p:spPr>
          <a:xfrm>
            <a:off x="47025" y="1717775"/>
            <a:ext cx="4410050" cy="2132825"/>
          </a:xfrm>
          <a:prstGeom prst="rect">
            <a:avLst/>
          </a:prstGeom>
          <a:noFill/>
          <a:ln>
            <a:noFill/>
          </a:ln>
        </p:spPr>
      </p:pic>
      <p:sp>
        <p:nvSpPr>
          <p:cNvPr id="140" name="Google Shape;140;p7"/>
          <p:cNvSpPr txBox="1"/>
          <p:nvPr/>
        </p:nvSpPr>
        <p:spPr>
          <a:xfrm>
            <a:off x="1136950" y="657150"/>
            <a:ext cx="2230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Block Stacking</a:t>
            </a:r>
            <a:endParaRPr b="0" i="0" sz="2500" u="none" cap="none" strike="noStrike">
              <a:solidFill>
                <a:srgbClr val="666666"/>
              </a:solidFill>
              <a:latin typeface="Times New Roman"/>
              <a:ea typeface="Times New Roman"/>
              <a:cs typeface="Times New Roman"/>
              <a:sym typeface="Times New Roman"/>
            </a:endParaRPr>
          </a:p>
        </p:txBody>
      </p:sp>
      <p:sp>
        <p:nvSpPr>
          <p:cNvPr id="141" name="Google Shape;141;p7"/>
          <p:cNvSpPr txBox="1"/>
          <p:nvPr/>
        </p:nvSpPr>
        <p:spPr>
          <a:xfrm>
            <a:off x="4904550" y="1832850"/>
            <a:ext cx="390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Objective</a:t>
            </a:r>
            <a:r>
              <a:rPr b="0" i="0" lang="en" sz="1800" u="none" cap="none" strike="noStrike">
                <a:solidFill>
                  <a:srgbClr val="666666"/>
                </a:solidFill>
                <a:latin typeface="Times New Roman"/>
                <a:ea typeface="Times New Roman"/>
                <a:cs typeface="Times New Roman"/>
                <a:sym typeface="Times New Roman"/>
              </a:rPr>
              <a:t>: successfully transport and stack foam blocks</a:t>
            </a:r>
            <a:endParaRPr b="0" i="0" sz="1800" u="none" cap="none" strike="noStrike">
              <a:solidFill>
                <a:srgbClr val="666666"/>
              </a:solidFill>
              <a:latin typeface="Times New Roman"/>
              <a:ea typeface="Times New Roman"/>
              <a:cs typeface="Times New Roman"/>
              <a:sym typeface="Times New Roman"/>
            </a:endParaRPr>
          </a:p>
        </p:txBody>
      </p:sp>
      <p:sp>
        <p:nvSpPr>
          <p:cNvPr id="142" name="Google Shape;142;p7"/>
          <p:cNvSpPr txBox="1"/>
          <p:nvPr/>
        </p:nvSpPr>
        <p:spPr>
          <a:xfrm>
            <a:off x="4904550" y="3111967"/>
            <a:ext cx="39099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Parameters: </a:t>
            </a:r>
            <a:r>
              <a:rPr b="0" i="0" lang="en" sz="1800" u="none" cap="none" strike="noStrike">
                <a:solidFill>
                  <a:srgbClr val="666666"/>
                </a:solidFill>
                <a:latin typeface="Times New Roman"/>
                <a:ea typeface="Times New Roman"/>
                <a:cs typeface="Times New Roman"/>
                <a:sym typeface="Times New Roman"/>
              </a:rPr>
              <a:t>time; 4 minutes, points vary with difficulty of stack</a:t>
            </a:r>
            <a:endParaRPr b="0" i="0" sz="1800" u="none" cap="none" strike="noStrike">
              <a:solidFill>
                <a:srgbClr val="666666"/>
              </a:solidFill>
              <a:latin typeface="Times New Roman"/>
              <a:ea typeface="Times New Roman"/>
              <a:cs typeface="Times New Roman"/>
              <a:sym typeface="Times New Roman"/>
            </a:endParaRPr>
          </a:p>
        </p:txBody>
      </p:sp>
      <p:sp>
        <p:nvSpPr>
          <p:cNvPr id="143" name="Google Shape;143;p7"/>
          <p:cNvSpPr txBox="1"/>
          <p:nvPr/>
        </p:nvSpPr>
        <p:spPr>
          <a:xfrm>
            <a:off x="5957400" y="656325"/>
            <a:ext cx="18042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44" name="Google Shape;144;p7"/>
          <p:cNvSpPr txBox="1"/>
          <p:nvPr/>
        </p:nvSpPr>
        <p:spPr>
          <a:xfrm>
            <a:off x="5957400" y="657975"/>
            <a:ext cx="1804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Overview</a:t>
            </a:r>
            <a:endParaRPr b="0" i="0" sz="25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BCB9"/>
        </a:solidFill>
      </p:bgPr>
    </p:bg>
    <p:spTree>
      <p:nvGrpSpPr>
        <p:cNvPr id="148" name="Shape 148"/>
        <p:cNvGrpSpPr/>
        <p:nvPr/>
      </p:nvGrpSpPr>
      <p:grpSpPr>
        <a:xfrm>
          <a:off x="0" y="0"/>
          <a:ext cx="0" cy="0"/>
          <a:chOff x="0" y="0"/>
          <a:chExt cx="0" cy="0"/>
        </a:xfrm>
      </p:grpSpPr>
      <p:sp>
        <p:nvSpPr>
          <p:cNvPr id="149" name="Google Shape;149;p8"/>
          <p:cNvSpPr txBox="1"/>
          <p:nvPr/>
        </p:nvSpPr>
        <p:spPr>
          <a:xfrm>
            <a:off x="5957725" y="656875"/>
            <a:ext cx="18042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50" name="Google Shape;150;p8"/>
          <p:cNvSpPr txBox="1"/>
          <p:nvPr/>
        </p:nvSpPr>
        <p:spPr>
          <a:xfrm>
            <a:off x="842463" y="657700"/>
            <a:ext cx="2891100" cy="569400"/>
          </a:xfrm>
          <a:prstGeom prst="rect">
            <a:avLst/>
          </a:prstGeom>
          <a:solidFill>
            <a:srgbClr val="F2F2F2"/>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51" name="Google Shape;151;p8"/>
          <p:cNvSpPr txBox="1"/>
          <p:nvPr/>
        </p:nvSpPr>
        <p:spPr>
          <a:xfrm>
            <a:off x="673100" y="658800"/>
            <a:ext cx="32298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Cooperative Round</a:t>
            </a:r>
            <a:endParaRPr b="0" i="0" sz="2500" u="none" cap="none" strike="noStrike">
              <a:solidFill>
                <a:srgbClr val="666666"/>
              </a:solidFill>
              <a:latin typeface="Times New Roman"/>
              <a:ea typeface="Times New Roman"/>
              <a:cs typeface="Times New Roman"/>
              <a:sym typeface="Times New Roman"/>
            </a:endParaRPr>
          </a:p>
        </p:txBody>
      </p:sp>
      <p:pic>
        <p:nvPicPr>
          <p:cNvPr id="152" name="Google Shape;152;p8"/>
          <p:cNvPicPr preferRelativeResize="0"/>
          <p:nvPr/>
        </p:nvPicPr>
        <p:blipFill rotWithShape="1">
          <a:blip r:embed="rId3">
            <a:alphaModFix/>
          </a:blip>
          <a:srcRect b="0" l="0" r="0" t="0"/>
          <a:stretch/>
        </p:blipFill>
        <p:spPr>
          <a:xfrm>
            <a:off x="71263" y="1725025"/>
            <a:ext cx="4433474" cy="1980449"/>
          </a:xfrm>
          <a:prstGeom prst="rect">
            <a:avLst/>
          </a:prstGeom>
          <a:noFill/>
          <a:ln>
            <a:noFill/>
          </a:ln>
        </p:spPr>
      </p:pic>
      <p:sp>
        <p:nvSpPr>
          <p:cNvPr id="153" name="Google Shape;153;p8"/>
          <p:cNvSpPr txBox="1"/>
          <p:nvPr/>
        </p:nvSpPr>
        <p:spPr>
          <a:xfrm>
            <a:off x="5957725" y="658800"/>
            <a:ext cx="1804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Overview</a:t>
            </a:r>
            <a:endParaRPr b="0" i="0" sz="2500" u="none" cap="none" strike="noStrike">
              <a:solidFill>
                <a:srgbClr val="666666"/>
              </a:solidFill>
              <a:latin typeface="Times New Roman"/>
              <a:ea typeface="Times New Roman"/>
              <a:cs typeface="Times New Roman"/>
              <a:sym typeface="Times New Roman"/>
            </a:endParaRPr>
          </a:p>
        </p:txBody>
      </p:sp>
      <p:sp>
        <p:nvSpPr>
          <p:cNvPr id="154" name="Google Shape;154;p8"/>
          <p:cNvSpPr txBox="1"/>
          <p:nvPr/>
        </p:nvSpPr>
        <p:spPr>
          <a:xfrm>
            <a:off x="4904875" y="1725013"/>
            <a:ext cx="3909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Objective</a:t>
            </a:r>
            <a:r>
              <a:rPr b="0" i="0" lang="en" sz="1800" u="none" cap="none" strike="noStrike">
                <a:solidFill>
                  <a:srgbClr val="666666"/>
                </a:solidFill>
                <a:latin typeface="Times New Roman"/>
                <a:ea typeface="Times New Roman"/>
                <a:cs typeface="Times New Roman"/>
                <a:sym typeface="Times New Roman"/>
              </a:rPr>
              <a:t>: complete relay race of the transportation of 1 object with all teams in the studio</a:t>
            </a:r>
            <a:endParaRPr b="0" i="0" sz="1800" u="none" cap="none" strike="noStrike">
              <a:solidFill>
                <a:srgbClr val="666666"/>
              </a:solidFill>
              <a:latin typeface="Times New Roman"/>
              <a:ea typeface="Times New Roman"/>
              <a:cs typeface="Times New Roman"/>
              <a:sym typeface="Times New Roman"/>
            </a:endParaRPr>
          </a:p>
        </p:txBody>
      </p:sp>
      <p:sp>
        <p:nvSpPr>
          <p:cNvPr id="155" name="Google Shape;155;p8"/>
          <p:cNvSpPr txBox="1"/>
          <p:nvPr/>
        </p:nvSpPr>
        <p:spPr>
          <a:xfrm>
            <a:off x="4904875" y="2901950"/>
            <a:ext cx="390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666666"/>
                </a:solidFill>
                <a:latin typeface="Times New Roman"/>
                <a:ea typeface="Times New Roman"/>
                <a:cs typeface="Times New Roman"/>
                <a:sym typeface="Times New Roman"/>
              </a:rPr>
              <a:t>Parameters</a:t>
            </a:r>
            <a:r>
              <a:rPr b="0" i="0" lang="en" sz="1800" u="none" cap="none" strike="noStrike">
                <a:solidFill>
                  <a:srgbClr val="666666"/>
                </a:solidFill>
                <a:latin typeface="Times New Roman"/>
                <a:ea typeface="Times New Roman"/>
                <a:cs typeface="Times New Roman"/>
                <a:sym typeface="Times New Roman"/>
              </a:rPr>
              <a:t>: completion of course; time is converted into a score</a:t>
            </a:r>
            <a:endParaRPr b="0" i="0" sz="18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59" name="Shape 159"/>
        <p:cNvGrpSpPr/>
        <p:nvPr/>
      </p:nvGrpSpPr>
      <p:grpSpPr>
        <a:xfrm>
          <a:off x="0" y="0"/>
          <a:ext cx="0" cy="0"/>
          <a:chOff x="0" y="0"/>
          <a:chExt cx="0" cy="0"/>
        </a:xfrm>
      </p:grpSpPr>
      <p:sp>
        <p:nvSpPr>
          <p:cNvPr id="160" name="Google Shape;160;p9"/>
          <p:cNvSpPr txBox="1"/>
          <p:nvPr/>
        </p:nvSpPr>
        <p:spPr>
          <a:xfrm>
            <a:off x="3511200" y="201875"/>
            <a:ext cx="2121600" cy="569400"/>
          </a:xfrm>
          <a:prstGeom prst="rect">
            <a:avLst/>
          </a:prstGeom>
          <a:solidFill>
            <a:srgbClr val="D9D9D9"/>
          </a:solidFill>
          <a:ln>
            <a:noFill/>
          </a:ln>
          <a:effectLst>
            <a:outerShdw rotWithShape="0" algn="bl" dir="3000000" dist="114300">
              <a:srgbClr val="000000">
                <a:alpha val="6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61" name="Google Shape;161;p9"/>
          <p:cNvSpPr txBox="1"/>
          <p:nvPr/>
        </p:nvSpPr>
        <p:spPr>
          <a:xfrm>
            <a:off x="3417750" y="201875"/>
            <a:ext cx="23085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66666"/>
                </a:solidFill>
                <a:latin typeface="Times New Roman"/>
                <a:ea typeface="Times New Roman"/>
                <a:cs typeface="Times New Roman"/>
                <a:sym typeface="Times New Roman"/>
              </a:rPr>
              <a:t>Team Strategy</a:t>
            </a:r>
            <a:endParaRPr b="0" i="0" sz="2500" u="none" cap="none" strike="noStrike">
              <a:solidFill>
                <a:srgbClr val="666666"/>
              </a:solidFill>
              <a:latin typeface="Times New Roman"/>
              <a:ea typeface="Times New Roman"/>
              <a:cs typeface="Times New Roman"/>
              <a:sym typeface="Times New Roman"/>
            </a:endParaRPr>
          </a:p>
        </p:txBody>
      </p:sp>
      <p:sp>
        <p:nvSpPr>
          <p:cNvPr id="162" name="Google Shape;162;p9"/>
          <p:cNvSpPr txBox="1"/>
          <p:nvPr/>
        </p:nvSpPr>
        <p:spPr>
          <a:xfrm>
            <a:off x="478200" y="860900"/>
            <a:ext cx="8187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666666"/>
                </a:solidFill>
                <a:latin typeface="Times New Roman"/>
                <a:ea typeface="Times New Roman"/>
                <a:cs typeface="Times New Roman"/>
                <a:sym typeface="Times New Roman"/>
              </a:rPr>
              <a:t>Since each event requires different attributes for the claw; therefore, we decided to attempt two claw designs…</a:t>
            </a:r>
            <a:endParaRPr b="0" i="0" sz="2000" u="none" cap="none" strike="noStrike">
              <a:solidFill>
                <a:srgbClr val="666666"/>
              </a:solidFill>
              <a:latin typeface="Times New Roman"/>
              <a:ea typeface="Times New Roman"/>
              <a:cs typeface="Times New Roman"/>
              <a:sym typeface="Times New Roman"/>
            </a:endParaRPr>
          </a:p>
        </p:txBody>
      </p:sp>
      <p:pic>
        <p:nvPicPr>
          <p:cNvPr id="163" name="Google Shape;163;p9"/>
          <p:cNvPicPr preferRelativeResize="0"/>
          <p:nvPr/>
        </p:nvPicPr>
        <p:blipFill rotWithShape="1">
          <a:blip r:embed="rId3">
            <a:alphaModFix/>
          </a:blip>
          <a:srcRect b="0" l="0" r="0" t="0"/>
          <a:stretch/>
        </p:blipFill>
        <p:spPr>
          <a:xfrm>
            <a:off x="676875" y="1996850"/>
            <a:ext cx="3241474" cy="1567675"/>
          </a:xfrm>
          <a:prstGeom prst="rect">
            <a:avLst/>
          </a:prstGeom>
          <a:noFill/>
          <a:ln>
            <a:noFill/>
          </a:ln>
        </p:spPr>
      </p:pic>
      <p:pic>
        <p:nvPicPr>
          <p:cNvPr id="164" name="Google Shape;164;p9"/>
          <p:cNvPicPr preferRelativeResize="0"/>
          <p:nvPr/>
        </p:nvPicPr>
        <p:blipFill rotWithShape="1">
          <a:blip r:embed="rId4">
            <a:alphaModFix/>
          </a:blip>
          <a:srcRect b="0" l="0" r="0" t="0"/>
          <a:stretch/>
        </p:blipFill>
        <p:spPr>
          <a:xfrm>
            <a:off x="5180813" y="1884771"/>
            <a:ext cx="3241474" cy="1676091"/>
          </a:xfrm>
          <a:prstGeom prst="rect">
            <a:avLst/>
          </a:prstGeom>
          <a:noFill/>
          <a:ln>
            <a:noFill/>
          </a:ln>
        </p:spPr>
      </p:pic>
      <p:sp>
        <p:nvSpPr>
          <p:cNvPr id="165" name="Google Shape;165;p9"/>
          <p:cNvSpPr txBox="1"/>
          <p:nvPr/>
        </p:nvSpPr>
        <p:spPr>
          <a:xfrm>
            <a:off x="5081050" y="3727350"/>
            <a:ext cx="344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Times New Roman"/>
                <a:ea typeface="Times New Roman"/>
                <a:cs typeface="Times New Roman"/>
                <a:sym typeface="Times New Roman"/>
              </a:rPr>
              <a:t>Requires </a:t>
            </a:r>
            <a:r>
              <a:rPr b="1" i="0" lang="en" sz="1800" u="sng" cap="none" strike="noStrike">
                <a:solidFill>
                  <a:srgbClr val="666666"/>
                </a:solidFill>
                <a:latin typeface="Times New Roman"/>
                <a:ea typeface="Times New Roman"/>
                <a:cs typeface="Times New Roman"/>
                <a:sym typeface="Times New Roman"/>
              </a:rPr>
              <a:t>strength</a:t>
            </a:r>
            <a:r>
              <a:rPr b="0" i="0" lang="en" sz="1800" u="none" cap="none" strike="noStrike">
                <a:solidFill>
                  <a:srgbClr val="666666"/>
                </a:solidFill>
                <a:latin typeface="Times New Roman"/>
                <a:ea typeface="Times New Roman"/>
                <a:cs typeface="Times New Roman"/>
                <a:sym typeface="Times New Roman"/>
              </a:rPr>
              <a:t>, and a </a:t>
            </a:r>
            <a:r>
              <a:rPr b="1" i="0" lang="en" sz="1800" u="sng" cap="none" strike="noStrike">
                <a:solidFill>
                  <a:srgbClr val="666666"/>
                </a:solidFill>
                <a:latin typeface="Times New Roman"/>
                <a:ea typeface="Times New Roman"/>
                <a:cs typeface="Times New Roman"/>
                <a:sym typeface="Times New Roman"/>
              </a:rPr>
              <a:t>reliable containment</a:t>
            </a:r>
            <a:r>
              <a:rPr b="0" i="0" lang="en" sz="1800" u="none" cap="none" strike="noStrike">
                <a:solidFill>
                  <a:srgbClr val="666666"/>
                </a:solidFill>
                <a:latin typeface="Times New Roman"/>
                <a:ea typeface="Times New Roman"/>
                <a:cs typeface="Times New Roman"/>
                <a:sym typeface="Times New Roman"/>
              </a:rPr>
              <a:t> system. The claw needs to bear objects of </a:t>
            </a:r>
            <a:r>
              <a:rPr b="1" i="0" lang="en" sz="1800" u="sng" cap="none" strike="noStrike">
                <a:solidFill>
                  <a:srgbClr val="666666"/>
                </a:solidFill>
                <a:latin typeface="Times New Roman"/>
                <a:ea typeface="Times New Roman"/>
                <a:cs typeface="Times New Roman"/>
                <a:sym typeface="Times New Roman"/>
              </a:rPr>
              <a:t>varying weights</a:t>
            </a:r>
            <a:r>
              <a:rPr b="0" i="0" lang="en" sz="1800" u="none" cap="none" strike="noStrike">
                <a:solidFill>
                  <a:srgbClr val="666666"/>
                </a:solidFill>
                <a:latin typeface="Times New Roman"/>
                <a:ea typeface="Times New Roman"/>
                <a:cs typeface="Times New Roman"/>
                <a:sym typeface="Times New Roman"/>
              </a:rPr>
              <a:t> and </a:t>
            </a:r>
            <a:r>
              <a:rPr b="1" i="0" lang="en" sz="1800" u="sng" cap="none" strike="noStrike">
                <a:solidFill>
                  <a:srgbClr val="666666"/>
                </a:solidFill>
                <a:latin typeface="Times New Roman"/>
                <a:ea typeface="Times New Roman"/>
                <a:cs typeface="Times New Roman"/>
                <a:sym typeface="Times New Roman"/>
              </a:rPr>
              <a:t>dimensions</a:t>
            </a:r>
            <a:r>
              <a:rPr b="0" i="0" lang="en" sz="1800" u="none" cap="none" strike="noStrike">
                <a:solidFill>
                  <a:srgbClr val="666666"/>
                </a:solidFill>
                <a:latin typeface="Times New Roman"/>
                <a:ea typeface="Times New Roman"/>
                <a:cs typeface="Times New Roman"/>
                <a:sym typeface="Times New Roman"/>
              </a:rPr>
              <a:t>.</a:t>
            </a:r>
            <a:endParaRPr b="0" i="0" sz="1800" u="none" cap="none" strike="noStrike">
              <a:solidFill>
                <a:srgbClr val="666666"/>
              </a:solidFill>
              <a:latin typeface="Times New Roman"/>
              <a:ea typeface="Times New Roman"/>
              <a:cs typeface="Times New Roman"/>
              <a:sym typeface="Times New Roman"/>
            </a:endParaRPr>
          </a:p>
        </p:txBody>
      </p:sp>
      <p:sp>
        <p:nvSpPr>
          <p:cNvPr id="166" name="Google Shape;166;p9"/>
          <p:cNvSpPr txBox="1"/>
          <p:nvPr/>
        </p:nvSpPr>
        <p:spPr>
          <a:xfrm>
            <a:off x="829263" y="3784325"/>
            <a:ext cx="3241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66666"/>
                </a:solidFill>
                <a:latin typeface="Times New Roman"/>
                <a:ea typeface="Times New Roman"/>
                <a:cs typeface="Times New Roman"/>
                <a:sym typeface="Times New Roman"/>
              </a:rPr>
              <a:t>Requires </a:t>
            </a:r>
            <a:r>
              <a:rPr b="1" i="0" lang="en" sz="1800" u="sng" cap="none" strike="noStrike">
                <a:solidFill>
                  <a:srgbClr val="666666"/>
                </a:solidFill>
                <a:latin typeface="Times New Roman"/>
                <a:ea typeface="Times New Roman"/>
                <a:cs typeface="Times New Roman"/>
                <a:sym typeface="Times New Roman"/>
              </a:rPr>
              <a:t>precision</a:t>
            </a:r>
            <a:r>
              <a:rPr b="0" i="0" lang="en" sz="1800" u="none" cap="none" strike="noStrike">
                <a:solidFill>
                  <a:srgbClr val="666666"/>
                </a:solidFill>
                <a:latin typeface="Times New Roman"/>
                <a:ea typeface="Times New Roman"/>
                <a:cs typeface="Times New Roman"/>
                <a:sym typeface="Times New Roman"/>
              </a:rPr>
              <a:t>, </a:t>
            </a:r>
            <a:r>
              <a:rPr b="1" i="0" lang="en" sz="1800" u="sng" cap="none" strike="noStrike">
                <a:solidFill>
                  <a:srgbClr val="666666"/>
                </a:solidFill>
                <a:latin typeface="Times New Roman"/>
                <a:ea typeface="Times New Roman"/>
                <a:cs typeface="Times New Roman"/>
                <a:sym typeface="Times New Roman"/>
              </a:rPr>
              <a:t>accuracy</a:t>
            </a:r>
            <a:r>
              <a:rPr b="0" i="0" lang="en" sz="1800" u="none" cap="none" strike="noStrike">
                <a:solidFill>
                  <a:srgbClr val="666666"/>
                </a:solidFill>
                <a:latin typeface="Times New Roman"/>
                <a:ea typeface="Times New Roman"/>
                <a:cs typeface="Times New Roman"/>
                <a:sym typeface="Times New Roman"/>
              </a:rPr>
              <a:t>, and </a:t>
            </a:r>
            <a:r>
              <a:rPr b="1" i="0" lang="en" sz="1800" u="sng" cap="none" strike="noStrike">
                <a:solidFill>
                  <a:srgbClr val="666666"/>
                </a:solidFill>
                <a:latin typeface="Times New Roman"/>
                <a:ea typeface="Times New Roman"/>
                <a:cs typeface="Times New Roman"/>
                <a:sym typeface="Times New Roman"/>
              </a:rPr>
              <a:t>stability</a:t>
            </a:r>
            <a:r>
              <a:rPr b="0" i="0" lang="en" sz="1800" u="none" cap="none" strike="noStrike">
                <a:solidFill>
                  <a:srgbClr val="666666"/>
                </a:solidFill>
                <a:latin typeface="Times New Roman"/>
                <a:ea typeface="Times New Roman"/>
                <a:cs typeface="Times New Roman"/>
                <a:sym typeface="Times New Roman"/>
              </a:rPr>
              <a:t>. The claw needs to be able to softly </a:t>
            </a:r>
            <a:r>
              <a:rPr b="1" i="0" lang="en" sz="1800" u="sng" cap="none" strike="noStrike">
                <a:solidFill>
                  <a:srgbClr val="666666"/>
                </a:solidFill>
                <a:latin typeface="Times New Roman"/>
                <a:ea typeface="Times New Roman"/>
                <a:cs typeface="Times New Roman"/>
                <a:sym typeface="Times New Roman"/>
              </a:rPr>
              <a:t>“pinch”</a:t>
            </a:r>
            <a:r>
              <a:rPr b="0" i="0" lang="en" sz="1800" u="none" cap="none" strike="noStrike">
                <a:solidFill>
                  <a:srgbClr val="666666"/>
                </a:solidFill>
                <a:latin typeface="Times New Roman"/>
                <a:ea typeface="Times New Roman"/>
                <a:cs typeface="Times New Roman"/>
                <a:sym typeface="Times New Roman"/>
              </a:rPr>
              <a:t> the foam blocks</a:t>
            </a:r>
            <a:endParaRPr b="0" i="0" sz="18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